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Arimo Italics" charset="1" panose="020B0604020202090204"/>
      <p:regular r:id="rId43"/>
    </p:embeddedFont>
    <p:embeddedFont>
      <p:font typeface="Staatliches" charset="1" panose="00000000000000000000"/>
      <p:regular r:id="rId44"/>
    </p:embeddedFont>
    <p:embeddedFont>
      <p:font typeface="Open Sans Bold" charset="1" panose="020B0806030504020204"/>
      <p:regular r:id="rId70"/>
    </p:embeddedFont>
    <p:embeddedFont>
      <p:font typeface="Open Sans" charset="1" panose="020B0606030504020204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54" Target="notesSlides/notesSlide11.xml" Type="http://schemas.openxmlformats.org/officeDocument/2006/relationships/notesSlide"/><Relationship Id="rId55" Target="notesSlides/notesSlide12.xml" Type="http://schemas.openxmlformats.org/officeDocument/2006/relationships/notesSlide"/><Relationship Id="rId56" Target="notesSlides/notesSlide13.xml" Type="http://schemas.openxmlformats.org/officeDocument/2006/relationships/notesSlide"/><Relationship Id="rId57" Target="notesSlides/notesSlide14.xml" Type="http://schemas.openxmlformats.org/officeDocument/2006/relationships/notesSlide"/><Relationship Id="rId58" Target="notesSlides/notesSlide15.xml" Type="http://schemas.openxmlformats.org/officeDocument/2006/relationships/notesSlide"/><Relationship Id="rId59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7.xml" Type="http://schemas.openxmlformats.org/officeDocument/2006/relationships/notesSlide"/><Relationship Id="rId61" Target="notesSlides/notesSlide18.xml" Type="http://schemas.openxmlformats.org/officeDocument/2006/relationships/notesSlide"/><Relationship Id="rId62" Target="notesSlides/notesSlide19.xml" Type="http://schemas.openxmlformats.org/officeDocument/2006/relationships/notesSlide"/><Relationship Id="rId63" Target="notesSlides/notesSlide20.xml" Type="http://schemas.openxmlformats.org/officeDocument/2006/relationships/notesSlide"/><Relationship Id="rId64" Target="notesSlides/notesSlide21.xml" Type="http://schemas.openxmlformats.org/officeDocument/2006/relationships/notesSlide"/><Relationship Id="rId65" Target="notesSlides/notesSlide22.xml" Type="http://schemas.openxmlformats.org/officeDocument/2006/relationships/notesSlide"/><Relationship Id="rId66" Target="notesSlides/notesSlide23.xml" Type="http://schemas.openxmlformats.org/officeDocument/2006/relationships/notesSlide"/><Relationship Id="rId67" Target="notesSlides/notesSlide24.xml" Type="http://schemas.openxmlformats.org/officeDocument/2006/relationships/notesSlide"/><Relationship Id="rId68" Target="notesSlides/notesSlide25.xml" Type="http://schemas.openxmlformats.org/officeDocument/2006/relationships/notesSlide"/><Relationship Id="rId69" Target="notesSlides/notesSlide26.xml" Type="http://schemas.openxmlformats.org/officeDocument/2006/relationships/notesSlide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notesSlides/notesSlide27.xml" Type="http://schemas.openxmlformats.org/officeDocument/2006/relationships/notesSlide"/><Relationship Id="rId73" Target="notesSlides/notesSlide28.xml" Type="http://schemas.openxmlformats.org/officeDocument/2006/relationships/notesSlide"/><Relationship Id="rId74" Target="notesSlides/notesSlide29.xml" Type="http://schemas.openxmlformats.org/officeDocument/2006/relationships/notesSlide"/><Relationship Id="rId75" Target="notesSlides/notesSlide30.xml" Type="http://schemas.openxmlformats.org/officeDocument/2006/relationships/notesSlide"/><Relationship Id="rId76" Target="notesSlides/notesSlide31.xml" Type="http://schemas.openxmlformats.org/officeDocument/2006/relationships/notesSlide"/><Relationship Id="rId77" Target="notesSlides/notesSlide32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6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16.pn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notesSlides/notesSlide13.xml" Type="http://schemas.openxmlformats.org/officeDocument/2006/relationships/notesSlid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16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16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16.pn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0.png" Type="http://schemas.openxmlformats.org/officeDocument/2006/relationships/image"/><Relationship Id="rId7" Target="../media/image5.png" Type="http://schemas.openxmlformats.org/officeDocument/2006/relationships/image"/><Relationship Id="rId8" Target="../media/image4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18" Target="../media/image66.png" Type="http://schemas.openxmlformats.org/officeDocument/2006/relationships/image"/><Relationship Id="rId19" Target="../media/image67.svg" Type="http://schemas.openxmlformats.org/officeDocument/2006/relationships/image"/><Relationship Id="rId2" Target="../notesSlides/notesSlide27.xml" Type="http://schemas.openxmlformats.org/officeDocument/2006/relationships/notesSlide"/><Relationship Id="rId20" Target="../media/image68.png" Type="http://schemas.openxmlformats.org/officeDocument/2006/relationships/image"/><Relationship Id="rId21" Target="../media/image69.svg" Type="http://schemas.openxmlformats.org/officeDocument/2006/relationships/image"/><Relationship Id="rId22" Target="../media/image70.png" Type="http://schemas.openxmlformats.org/officeDocument/2006/relationships/image"/><Relationship Id="rId23" Target="../media/image71.svg" Type="http://schemas.openxmlformats.org/officeDocument/2006/relationships/image"/><Relationship Id="rId24" Target="../media/image72.png" Type="http://schemas.openxmlformats.org/officeDocument/2006/relationships/image"/><Relationship Id="rId25" Target="../media/image73.svg" Type="http://schemas.openxmlformats.org/officeDocument/2006/relationships/image"/><Relationship Id="rId26" Target="../media/image74.png" Type="http://schemas.openxmlformats.org/officeDocument/2006/relationships/image"/><Relationship Id="rId27" Target="../media/image75.svg" Type="http://schemas.openxmlformats.org/officeDocument/2006/relationships/image"/><Relationship Id="rId28" Target="../media/image76.png" Type="http://schemas.openxmlformats.org/officeDocument/2006/relationships/image"/><Relationship Id="rId29" Target="../media/image77.sv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7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7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2" Target="../notesSlides/notesSlide31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.png" Type="http://schemas.openxmlformats.org/officeDocument/2006/relationships/image"/><Relationship Id="rId12" Target="../media/image4.png" Type="http://schemas.openxmlformats.org/officeDocument/2006/relationships/image"/><Relationship Id="rId13" Target="../media/image55.png" Type="http://schemas.openxmlformats.org/officeDocument/2006/relationships/image"/><Relationship Id="rId2" Target="../notesSlides/notesSlide3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11.png" Type="http://schemas.openxmlformats.org/officeDocument/2006/relationships/image"/><Relationship Id="rId7" Target="../media/image17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8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7050" y="7690000"/>
            <a:ext cx="9394915" cy="2625300"/>
            <a:chOff x="0" y="0"/>
            <a:chExt cx="2474341" cy="691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4341" cy="691437"/>
            </a:xfrm>
            <a:custGeom>
              <a:avLst/>
              <a:gdLst/>
              <a:ahLst/>
              <a:cxnLst/>
              <a:rect r="r" b="b" t="t" l="l"/>
              <a:pathLst>
                <a:path h="691437" w="2474341">
                  <a:moveTo>
                    <a:pt x="2474341" y="51915"/>
                  </a:moveTo>
                  <a:lnTo>
                    <a:pt x="2474341" y="639522"/>
                  </a:lnTo>
                  <a:cubicBezTo>
                    <a:pt x="2474341" y="653290"/>
                    <a:pt x="2468871" y="666495"/>
                    <a:pt x="2459135" y="676231"/>
                  </a:cubicBezTo>
                  <a:cubicBezTo>
                    <a:pt x="2449399" y="685967"/>
                    <a:pt x="2436195" y="691437"/>
                    <a:pt x="2422426" y="691437"/>
                  </a:cubicBezTo>
                  <a:lnTo>
                    <a:pt x="51915" y="691437"/>
                  </a:lnTo>
                  <a:cubicBezTo>
                    <a:pt x="38147" y="691437"/>
                    <a:pt x="24942" y="685967"/>
                    <a:pt x="15206" y="676231"/>
                  </a:cubicBezTo>
                  <a:cubicBezTo>
                    <a:pt x="5470" y="666495"/>
                    <a:pt x="0" y="653290"/>
                    <a:pt x="0" y="639522"/>
                  </a:cubicBezTo>
                  <a:lnTo>
                    <a:pt x="0" y="51915"/>
                  </a:lnTo>
                  <a:cubicBezTo>
                    <a:pt x="0" y="38147"/>
                    <a:pt x="5470" y="24942"/>
                    <a:pt x="15206" y="15206"/>
                  </a:cubicBezTo>
                  <a:cubicBezTo>
                    <a:pt x="24942" y="5470"/>
                    <a:pt x="38147" y="0"/>
                    <a:pt x="51915" y="0"/>
                  </a:cubicBezTo>
                  <a:lnTo>
                    <a:pt x="2422426" y="0"/>
                  </a:lnTo>
                  <a:cubicBezTo>
                    <a:pt x="2436195" y="0"/>
                    <a:pt x="2449399" y="5470"/>
                    <a:pt x="2459135" y="15206"/>
                  </a:cubicBezTo>
                  <a:cubicBezTo>
                    <a:pt x="2468871" y="24942"/>
                    <a:pt x="2474341" y="38147"/>
                    <a:pt x="2474341" y="51915"/>
                  </a:cubicBezTo>
                  <a:close/>
                </a:path>
              </a:pathLst>
            </a:custGeom>
            <a:solidFill>
              <a:srgbClr val="3617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74341" cy="72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1781775" y="5411114"/>
            <a:ext cx="6506227" cy="4875886"/>
          </a:xfrm>
          <a:custGeom>
            <a:avLst/>
            <a:gdLst/>
            <a:ahLst/>
            <a:cxnLst/>
            <a:rect r="r" b="b" t="t" l="l"/>
            <a:pathLst>
              <a:path h="4875886" w="6506227">
                <a:moveTo>
                  <a:pt x="0" y="0"/>
                </a:moveTo>
                <a:lnTo>
                  <a:pt x="6506227" y="0"/>
                </a:lnTo>
                <a:lnTo>
                  <a:pt x="6506227" y="4875886"/>
                </a:lnTo>
                <a:lnTo>
                  <a:pt x="0" y="487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9" t="-34958" r="-121855" b="-33378"/>
            </a:stretch>
          </a:blipFill>
        </p:spPr>
      </p:sp>
      <p:sp>
        <p:nvSpPr>
          <p:cNvPr name="Freeform 6" id="6" descr="Dibujo de una persona  Descripción generada automáticamente con confianza media"/>
          <p:cNvSpPr/>
          <p:nvPr/>
        </p:nvSpPr>
        <p:spPr>
          <a:xfrm flipH="false" flipV="false" rot="0">
            <a:off x="14365150" y="6750900"/>
            <a:ext cx="3922848" cy="3536098"/>
          </a:xfrm>
          <a:custGeom>
            <a:avLst/>
            <a:gdLst/>
            <a:ahLst/>
            <a:cxnLst/>
            <a:rect r="r" b="b" t="t" l="l"/>
            <a:pathLst>
              <a:path h="3536098" w="3922848">
                <a:moveTo>
                  <a:pt x="0" y="0"/>
                </a:moveTo>
                <a:lnTo>
                  <a:pt x="3922848" y="0"/>
                </a:lnTo>
                <a:lnTo>
                  <a:pt x="3922848" y="3536098"/>
                </a:lnTo>
                <a:lnTo>
                  <a:pt x="0" y="353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90" t="-6148" r="-101902" b="-63518"/>
            </a:stretch>
          </a:blipFill>
        </p:spPr>
      </p:sp>
      <p:sp>
        <p:nvSpPr>
          <p:cNvPr name="Freeform 7" id="7" descr="Icono  Descripción generada automáticamente"/>
          <p:cNvSpPr/>
          <p:nvPr/>
        </p:nvSpPr>
        <p:spPr>
          <a:xfrm flipH="false" flipV="false" rot="0">
            <a:off x="16585400" y="7690000"/>
            <a:ext cx="1702598" cy="2598798"/>
          </a:xfrm>
          <a:custGeom>
            <a:avLst/>
            <a:gdLst/>
            <a:ahLst/>
            <a:cxnLst/>
            <a:rect r="r" b="b" t="t" l="l"/>
            <a:pathLst>
              <a:path h="2598798" w="1702598">
                <a:moveTo>
                  <a:pt x="0" y="0"/>
                </a:moveTo>
                <a:lnTo>
                  <a:pt x="1702598" y="0"/>
                </a:lnTo>
                <a:lnTo>
                  <a:pt x="1702598" y="2598798"/>
                </a:lnTo>
                <a:lnTo>
                  <a:pt x="0" y="259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45" t="-55459" r="-483901" b="-63532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3898810" y="7211496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58" t="-7549" r="-50918" b="-7969"/>
            </a:stretch>
          </a:blipFill>
        </p:spPr>
      </p:sp>
      <p:sp>
        <p:nvSpPr>
          <p:cNvPr name="Freeform 9" id="9" descr="Forma  Descripción generada automáticamente"/>
          <p:cNvSpPr/>
          <p:nvPr/>
        </p:nvSpPr>
        <p:spPr>
          <a:xfrm flipH="false" flipV="false" rot="0">
            <a:off x="-189782" y="6811442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0" y="0"/>
                </a:moveTo>
                <a:lnTo>
                  <a:pt x="4573910" y="0"/>
                </a:lnTo>
                <a:lnTo>
                  <a:pt x="457391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10" id="10" descr="Imagen que contiene electrónica, cd, computadora  Descripción generada automáticamente"/>
          <p:cNvSpPr/>
          <p:nvPr/>
        </p:nvSpPr>
        <p:spPr>
          <a:xfrm flipH="false" flipV="false" rot="0">
            <a:off x="-711852" y="4179396"/>
            <a:ext cx="4261003" cy="6037702"/>
          </a:xfrm>
          <a:custGeom>
            <a:avLst/>
            <a:gdLst/>
            <a:ahLst/>
            <a:cxnLst/>
            <a:rect r="r" b="b" t="t" l="l"/>
            <a:pathLst>
              <a:path h="6037702" w="4261003">
                <a:moveTo>
                  <a:pt x="0" y="0"/>
                </a:moveTo>
                <a:lnTo>
                  <a:pt x="4261003" y="0"/>
                </a:lnTo>
                <a:lnTo>
                  <a:pt x="4261003" y="6037702"/>
                </a:lnTo>
                <a:lnTo>
                  <a:pt x="0" y="6037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724" t="0" r="-35396" b="-484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71070" y="5035582"/>
            <a:ext cx="161784" cy="161784"/>
            <a:chOff x="0" y="0"/>
            <a:chExt cx="215712" cy="2157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773" cy="215773"/>
            </a:xfrm>
            <a:custGeom>
              <a:avLst/>
              <a:gdLst/>
              <a:ahLst/>
              <a:cxnLst/>
              <a:rect r="r" b="b" t="t" l="l"/>
              <a:pathLst>
                <a:path h="215773" w="215773">
                  <a:moveTo>
                    <a:pt x="0" y="0"/>
                  </a:moveTo>
                  <a:lnTo>
                    <a:pt x="215773" y="0"/>
                  </a:lnTo>
                  <a:lnTo>
                    <a:pt x="215773" y="215773"/>
                  </a:lnTo>
                  <a:lnTo>
                    <a:pt x="0" y="21577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905994" y="2606618"/>
            <a:ext cx="204926" cy="204926"/>
            <a:chOff x="0" y="0"/>
            <a:chExt cx="273235" cy="2732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177" cy="273177"/>
            </a:xfrm>
            <a:custGeom>
              <a:avLst/>
              <a:gdLst/>
              <a:ahLst/>
              <a:cxnLst/>
              <a:rect r="r" b="b" t="t" l="l"/>
              <a:pathLst>
                <a:path h="273177" w="273177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cubicBezTo>
                    <a:pt x="212090" y="0"/>
                    <a:pt x="273177" y="61214"/>
                    <a:pt x="273177" y="136652"/>
                  </a:cubicBezTo>
                  <a:cubicBezTo>
                    <a:pt x="273177" y="212090"/>
                    <a:pt x="212090" y="273177"/>
                    <a:pt x="136652" y="273177"/>
                  </a:cubicBezTo>
                  <a:cubicBezTo>
                    <a:pt x="61214" y="273177"/>
                    <a:pt x="0" y="212090"/>
                    <a:pt x="0" y="1366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789468" y="4710816"/>
            <a:ext cx="177678" cy="177678"/>
            <a:chOff x="0" y="0"/>
            <a:chExt cx="236904" cy="2369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6855" cy="236855"/>
            </a:xfrm>
            <a:custGeom>
              <a:avLst/>
              <a:gdLst/>
              <a:ahLst/>
              <a:cxnLst/>
              <a:rect r="r" b="b" t="t" l="l"/>
              <a:pathLst>
                <a:path h="236855" w="236855">
                  <a:moveTo>
                    <a:pt x="0" y="0"/>
                  </a:moveTo>
                  <a:lnTo>
                    <a:pt x="236855" y="0"/>
                  </a:lnTo>
                  <a:lnTo>
                    <a:pt x="236855" y="236855"/>
                  </a:lnTo>
                  <a:lnTo>
                    <a:pt x="0" y="236855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032124" y="1104900"/>
            <a:ext cx="153268" cy="153268"/>
            <a:chOff x="0" y="0"/>
            <a:chExt cx="204357" cy="2043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470" cy="204470"/>
            </a:xfrm>
            <a:custGeom>
              <a:avLst/>
              <a:gdLst/>
              <a:ahLst/>
              <a:cxnLst/>
              <a:rect r="r" b="b" t="t" l="l"/>
              <a:pathLst>
                <a:path h="204470" w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601868" y="6343572"/>
            <a:ext cx="153268" cy="153268"/>
            <a:chOff x="0" y="0"/>
            <a:chExt cx="204357" cy="2043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470" cy="204470"/>
            </a:xfrm>
            <a:custGeom>
              <a:avLst/>
              <a:gdLst/>
              <a:ahLst/>
              <a:cxnLst/>
              <a:rect r="r" b="b" t="t" l="l"/>
              <a:pathLst>
                <a:path h="204470" w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 descr="Patrón de fondo  Descripción generada automáticamente con confianza baja"/>
          <p:cNvSpPr/>
          <p:nvPr/>
        </p:nvSpPr>
        <p:spPr>
          <a:xfrm flipH="false" flipV="false" rot="0">
            <a:off x="-711852" y="7151858"/>
            <a:ext cx="5995700" cy="3316248"/>
          </a:xfrm>
          <a:custGeom>
            <a:avLst/>
            <a:gdLst/>
            <a:ahLst/>
            <a:cxnLst/>
            <a:rect r="r" b="b" t="t" l="l"/>
            <a:pathLst>
              <a:path h="3316248" w="5995700">
                <a:moveTo>
                  <a:pt x="0" y="0"/>
                </a:moveTo>
                <a:lnTo>
                  <a:pt x="5995700" y="0"/>
                </a:lnTo>
                <a:lnTo>
                  <a:pt x="5995700" y="3316248"/>
                </a:lnTo>
                <a:lnTo>
                  <a:pt x="0" y="3316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050" t="-25888" r="-4181" b="-28929"/>
            </a:stretch>
          </a:blipFill>
        </p:spPr>
      </p:sp>
      <p:sp>
        <p:nvSpPr>
          <p:cNvPr name="Freeform 22" id="22" descr="Icono  Descripción generada automáticamente"/>
          <p:cNvSpPr/>
          <p:nvPr/>
        </p:nvSpPr>
        <p:spPr>
          <a:xfrm flipH="false" flipV="false" rot="0">
            <a:off x="-711852" y="8597246"/>
            <a:ext cx="3490454" cy="1619848"/>
          </a:xfrm>
          <a:custGeom>
            <a:avLst/>
            <a:gdLst/>
            <a:ahLst/>
            <a:cxnLst/>
            <a:rect r="r" b="b" t="t" l="l"/>
            <a:pathLst>
              <a:path h="1619848" w="3490454">
                <a:moveTo>
                  <a:pt x="0" y="0"/>
                </a:moveTo>
                <a:lnTo>
                  <a:pt x="3490454" y="0"/>
                </a:lnTo>
                <a:lnTo>
                  <a:pt x="3490454" y="1619848"/>
                </a:lnTo>
                <a:lnTo>
                  <a:pt x="0" y="161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459" t="-62420" r="-4549" b="-96974"/>
            </a:stretch>
          </a:blipFill>
        </p:spPr>
      </p:sp>
      <p:sp>
        <p:nvSpPr>
          <p:cNvPr name="Freeform 23" id="23" descr="Forma  Descripción generada automáticamente"/>
          <p:cNvSpPr/>
          <p:nvPr/>
        </p:nvSpPr>
        <p:spPr>
          <a:xfrm flipH="false" flipV="false" rot="0">
            <a:off x="16404940" y="2359070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0" y="0"/>
                </a:moveTo>
                <a:lnTo>
                  <a:pt x="2195252" y="0"/>
                </a:lnTo>
                <a:lnTo>
                  <a:pt x="219525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24" id="24" descr="Imagen que contiene luz, lámpara  Descripción generada automáticamente"/>
          <p:cNvSpPr/>
          <p:nvPr/>
        </p:nvSpPr>
        <p:spPr>
          <a:xfrm flipH="false" flipV="false" rot="0">
            <a:off x="1342990" y="2707064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7959" t="-6980" r="-45027" b="-6352"/>
            </a:stretch>
          </a:blipFill>
        </p:spPr>
      </p:sp>
      <p:sp>
        <p:nvSpPr>
          <p:cNvPr name="Freeform 25" id="25" descr="Icono  Descripción generada automáticamente"/>
          <p:cNvSpPr/>
          <p:nvPr/>
        </p:nvSpPr>
        <p:spPr>
          <a:xfrm flipH="false" flipV="false" rot="0">
            <a:off x="735147" y="8989399"/>
            <a:ext cx="3101702" cy="1219650"/>
          </a:xfrm>
          <a:custGeom>
            <a:avLst/>
            <a:gdLst/>
            <a:ahLst/>
            <a:cxnLst/>
            <a:rect r="r" b="b" t="t" l="l"/>
            <a:pathLst>
              <a:path h="1219650" w="3101702">
                <a:moveTo>
                  <a:pt x="0" y="0"/>
                </a:moveTo>
                <a:lnTo>
                  <a:pt x="3101702" y="0"/>
                </a:lnTo>
                <a:lnTo>
                  <a:pt x="3101702" y="1219650"/>
                </a:lnTo>
                <a:lnTo>
                  <a:pt x="0" y="1219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18" t="-12629" r="-2579" b="-40861"/>
            </a:stretch>
          </a:blipFill>
        </p:spPr>
      </p:sp>
      <p:sp>
        <p:nvSpPr>
          <p:cNvPr name="Freeform 26" id="26" descr="Imagen que contiene Forma  Descripción generada automáticamente"/>
          <p:cNvSpPr/>
          <p:nvPr/>
        </p:nvSpPr>
        <p:spPr>
          <a:xfrm flipH="false" flipV="false" rot="0">
            <a:off x="-189782" y="46748"/>
            <a:ext cx="3671654" cy="1058152"/>
          </a:xfrm>
          <a:custGeom>
            <a:avLst/>
            <a:gdLst/>
            <a:ahLst/>
            <a:cxnLst/>
            <a:rect r="r" b="b" t="t" l="l"/>
            <a:pathLst>
              <a:path h="1058152" w="3671654">
                <a:moveTo>
                  <a:pt x="0" y="0"/>
                </a:moveTo>
                <a:lnTo>
                  <a:pt x="3671654" y="0"/>
                </a:lnTo>
                <a:lnTo>
                  <a:pt x="3671654" y="1058152"/>
                </a:lnTo>
                <a:lnTo>
                  <a:pt x="0" y="1058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3309" t="-262633" r="-45628" b="-25653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269622" y="8077945"/>
            <a:ext cx="6795736" cy="20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6"/>
              </a:lnSpc>
            </a:pPr>
            <a:r>
              <a:rPr lang="en-US" sz="2932" b="true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Integrantes: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Franco Reyes - Ángel Soto</a:t>
            </a:r>
          </a:p>
          <a:p>
            <a:pPr algn="just">
              <a:lnSpc>
                <a:spcPts val="3166"/>
              </a:lnSpc>
            </a:pPr>
            <a:r>
              <a:rPr lang="en-US" sz="2932" b="true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Profesor: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Mauricio Figueroa</a:t>
            </a:r>
          </a:p>
          <a:p>
            <a:pPr algn="just">
              <a:lnSpc>
                <a:spcPts val="3166"/>
              </a:lnSpc>
            </a:pPr>
            <a:r>
              <a:rPr lang="en-US" sz="2932" b="true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Asignatura: 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Capstone_007V</a:t>
            </a:r>
          </a:p>
          <a:p>
            <a:pPr algn="just">
              <a:lnSpc>
                <a:spcPts val="3166"/>
              </a:lnSpc>
            </a:pPr>
          </a:p>
          <a:p>
            <a:pPr algn="ctr">
              <a:lnSpc>
                <a:spcPts val="3166"/>
              </a:lnSpc>
            </a:pPr>
            <a:r>
              <a:rPr lang="en-US" sz="2932" i="true">
                <a:solidFill>
                  <a:srgbClr val="F2F2F2"/>
                </a:solidFill>
                <a:latin typeface="Arimo Italics"/>
                <a:ea typeface="Arimo Italics"/>
                <a:cs typeface="Arimo Italics"/>
                <a:sym typeface="Arimo Italics"/>
              </a:rPr>
              <a:t>Viña del mar, 29 de agosto 2025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4618117" y="85822"/>
            <a:ext cx="8332781" cy="4949760"/>
          </a:xfrm>
          <a:custGeom>
            <a:avLst/>
            <a:gdLst/>
            <a:ahLst/>
            <a:cxnLst/>
            <a:rect r="r" b="b" t="t" l="l"/>
            <a:pathLst>
              <a:path h="4949760" w="8332781">
                <a:moveTo>
                  <a:pt x="0" y="0"/>
                </a:moveTo>
                <a:lnTo>
                  <a:pt x="8332780" y="0"/>
                </a:lnTo>
                <a:lnTo>
                  <a:pt x="8332780" y="4949760"/>
                </a:lnTo>
                <a:lnTo>
                  <a:pt x="0" y="4949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7559" r="0" b="-40787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0" y="4928249"/>
            <a:ext cx="18287998" cy="226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5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Roomaid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cono  Descripción generada automáticamente"/>
          <p:cNvSpPr/>
          <p:nvPr/>
        </p:nvSpPr>
        <p:spPr>
          <a:xfrm flipH="false" flipV="false" rot="-10800000">
            <a:off x="14950700" y="-28300"/>
            <a:ext cx="3415900" cy="2887100"/>
          </a:xfrm>
          <a:custGeom>
            <a:avLst/>
            <a:gdLst/>
            <a:ahLst/>
            <a:cxnLst/>
            <a:rect r="r" b="b" t="t" l="l"/>
            <a:pathLst>
              <a:path h="2887100" w="3415900">
                <a:moveTo>
                  <a:pt x="0" y="0"/>
                </a:moveTo>
                <a:lnTo>
                  <a:pt x="3415900" y="0"/>
                </a:lnTo>
                <a:lnTo>
                  <a:pt x="3415900" y="2887100"/>
                </a:lnTo>
                <a:lnTo>
                  <a:pt x="0" y="288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41" t="-57418" r="-7597" b="-81199"/>
            </a:stretch>
          </a:blipFill>
        </p:spPr>
      </p:sp>
      <p:sp>
        <p:nvSpPr>
          <p:cNvPr name="Freeform 3" id="3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4"/>
            <a:stretch>
              <a:fillRect l="-7309" t="-14628" r="-8071" b="-16148"/>
            </a:stretch>
          </a:blipFill>
        </p:spPr>
      </p:sp>
      <p:sp>
        <p:nvSpPr>
          <p:cNvPr name="Freeform 4" id="4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216" t="-86315" r="-11528" b="-46448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997" t="-65136" r="3288" b="-791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61442" y="3257530"/>
            <a:ext cx="945799" cy="1195323"/>
          </a:xfrm>
          <a:custGeom>
            <a:avLst/>
            <a:gdLst/>
            <a:ahLst/>
            <a:cxnLst/>
            <a:rect r="r" b="b" t="t" l="l"/>
            <a:pathLst>
              <a:path h="1195323" w="945799">
                <a:moveTo>
                  <a:pt x="0" y="0"/>
                </a:moveTo>
                <a:lnTo>
                  <a:pt x="945800" y="0"/>
                </a:lnTo>
                <a:lnTo>
                  <a:pt x="945800" y="1195323"/>
                </a:lnTo>
                <a:lnTo>
                  <a:pt x="0" y="119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34029" y="3452136"/>
            <a:ext cx="945799" cy="821663"/>
          </a:xfrm>
          <a:custGeom>
            <a:avLst/>
            <a:gdLst/>
            <a:ahLst/>
            <a:cxnLst/>
            <a:rect r="r" b="b" t="t" l="l"/>
            <a:pathLst>
              <a:path h="821663" w="945799">
                <a:moveTo>
                  <a:pt x="0" y="0"/>
                </a:moveTo>
                <a:lnTo>
                  <a:pt x="945799" y="0"/>
                </a:lnTo>
                <a:lnTo>
                  <a:pt x="945799" y="821663"/>
                </a:lnTo>
                <a:lnTo>
                  <a:pt x="0" y="82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57500" y="5864033"/>
            <a:ext cx="965689" cy="1207111"/>
          </a:xfrm>
          <a:custGeom>
            <a:avLst/>
            <a:gdLst/>
            <a:ahLst/>
            <a:cxnLst/>
            <a:rect r="r" b="b" t="t" l="l"/>
            <a:pathLst>
              <a:path h="1207111" w="965689">
                <a:moveTo>
                  <a:pt x="0" y="0"/>
                </a:moveTo>
                <a:lnTo>
                  <a:pt x="965689" y="0"/>
                </a:lnTo>
                <a:lnTo>
                  <a:pt x="965689" y="1207111"/>
                </a:lnTo>
                <a:lnTo>
                  <a:pt x="0" y="12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63971" y="1398254"/>
            <a:ext cx="7159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0929" y="5513997"/>
            <a:ext cx="6055807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estión de hogares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miembros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Roles</a:t>
            </a:r>
          </a:p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Gestion de Reglas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4173" y="4614616"/>
            <a:ext cx="605580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Hogares y miembros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47115" y="5463947"/>
            <a:ext cx="6886697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egistro de gastos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ivisión automática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aldar cuentas</a:t>
            </a:r>
          </a:p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Generación de 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reportes.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0029" y="4519528"/>
            <a:ext cx="66737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nzas compartidas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22005" y="2824333"/>
            <a:ext cx="8443882" cy="41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3971" y="8272228"/>
            <a:ext cx="6847181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tareas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Asignación automática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Confirmación con evidencia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Historial de acciones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45005" y="7221119"/>
            <a:ext cx="706614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 y organización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3"/>
            <a:stretch>
              <a:fillRect l="-7309" t="-14628" r="-8071" b="-16148"/>
            </a:stretch>
          </a:blipFill>
        </p:spPr>
      </p:sp>
      <p:sp>
        <p:nvSpPr>
          <p:cNvPr name="Freeform 3" id="3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216" t="-86315" r="-11528" b="-46448"/>
            </a:stretch>
          </a:blipFill>
        </p:spPr>
      </p:sp>
      <p:sp>
        <p:nvSpPr>
          <p:cNvPr name="Freeform 4" id="4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997" t="-65136" r="3288" b="-791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941174" y="8996660"/>
            <a:ext cx="159894" cy="159894"/>
            <a:chOff x="0" y="0"/>
            <a:chExt cx="213192" cy="213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106" cy="213106"/>
            </a:xfrm>
            <a:custGeom>
              <a:avLst/>
              <a:gdLst/>
              <a:ahLst/>
              <a:cxnLst/>
              <a:rect r="r" b="b" t="t" l="l"/>
              <a:pathLst>
                <a:path h="213106" w="213106">
                  <a:moveTo>
                    <a:pt x="0" y="106553"/>
                  </a:moveTo>
                  <a:cubicBezTo>
                    <a:pt x="0" y="47752"/>
                    <a:pt x="47752" y="0"/>
                    <a:pt x="106553" y="0"/>
                  </a:cubicBezTo>
                  <a:cubicBezTo>
                    <a:pt x="165354" y="0"/>
                    <a:pt x="213106" y="47752"/>
                    <a:pt x="213106" y="106553"/>
                  </a:cubicBezTo>
                  <a:cubicBezTo>
                    <a:pt x="213106" y="165354"/>
                    <a:pt x="165354" y="213106"/>
                    <a:pt x="106553" y="213106"/>
                  </a:cubicBezTo>
                  <a:cubicBezTo>
                    <a:pt x="47752" y="213106"/>
                    <a:pt x="0" y="165481"/>
                    <a:pt x="0" y="1065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84686" y="8407168"/>
            <a:ext cx="218522" cy="218522"/>
            <a:chOff x="0" y="0"/>
            <a:chExt cx="291363" cy="2913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1338" cy="291338"/>
            </a:xfrm>
            <a:custGeom>
              <a:avLst/>
              <a:gdLst/>
              <a:ahLst/>
              <a:cxnLst/>
              <a:rect r="r" b="b" t="t" l="l"/>
              <a:pathLst>
                <a:path h="291338" w="291338">
                  <a:moveTo>
                    <a:pt x="0" y="0"/>
                  </a:moveTo>
                  <a:lnTo>
                    <a:pt x="291338" y="0"/>
                  </a:lnTo>
                  <a:lnTo>
                    <a:pt x="291338" y="291338"/>
                  </a:lnTo>
                  <a:lnTo>
                    <a:pt x="0" y="29133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861365" y="1028700"/>
            <a:ext cx="1131558" cy="1131558"/>
          </a:xfrm>
          <a:custGeom>
            <a:avLst/>
            <a:gdLst/>
            <a:ahLst/>
            <a:cxnLst/>
            <a:rect r="r" b="b" t="t" l="l"/>
            <a:pathLst>
              <a:path h="1131558" w="1131558">
                <a:moveTo>
                  <a:pt x="0" y="0"/>
                </a:moveTo>
                <a:lnTo>
                  <a:pt x="1131558" y="0"/>
                </a:lnTo>
                <a:lnTo>
                  <a:pt x="113155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23091" y="5880266"/>
            <a:ext cx="1131558" cy="1049263"/>
          </a:xfrm>
          <a:custGeom>
            <a:avLst/>
            <a:gdLst/>
            <a:ahLst/>
            <a:cxnLst/>
            <a:rect r="r" b="b" t="t" l="l"/>
            <a:pathLst>
              <a:path h="1049263" w="1131558">
                <a:moveTo>
                  <a:pt x="0" y="0"/>
                </a:moveTo>
                <a:lnTo>
                  <a:pt x="1131558" y="0"/>
                </a:lnTo>
                <a:lnTo>
                  <a:pt x="1131558" y="1049263"/>
                </a:lnTo>
                <a:lnTo>
                  <a:pt x="0" y="1049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88491" y="1079242"/>
            <a:ext cx="1080638" cy="1131558"/>
          </a:xfrm>
          <a:custGeom>
            <a:avLst/>
            <a:gdLst/>
            <a:ahLst/>
            <a:cxnLst/>
            <a:rect r="r" b="b" t="t" l="l"/>
            <a:pathLst>
              <a:path h="1131558" w="1080638">
                <a:moveTo>
                  <a:pt x="0" y="0"/>
                </a:moveTo>
                <a:lnTo>
                  <a:pt x="1080638" y="0"/>
                </a:lnTo>
                <a:lnTo>
                  <a:pt x="108063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40439" y="5880266"/>
            <a:ext cx="974503" cy="1049263"/>
          </a:xfrm>
          <a:custGeom>
            <a:avLst/>
            <a:gdLst/>
            <a:ahLst/>
            <a:cxnLst/>
            <a:rect r="r" b="b" t="t" l="l"/>
            <a:pathLst>
              <a:path h="1049263" w="974503">
                <a:moveTo>
                  <a:pt x="0" y="0"/>
                </a:moveTo>
                <a:lnTo>
                  <a:pt x="974503" y="0"/>
                </a:lnTo>
                <a:lnTo>
                  <a:pt x="974503" y="1049263"/>
                </a:lnTo>
                <a:lnTo>
                  <a:pt x="0" y="1049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48919" y="4331882"/>
            <a:ext cx="7159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3767" y="3281511"/>
            <a:ext cx="4446754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Toma de decisiones agilizada.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Formularios interactivos.</a:t>
            </a:r>
          </a:p>
          <a:p>
            <a:pPr algn="ctr">
              <a:lnSpc>
                <a:spcPts val="30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3767" y="2382130"/>
            <a:ext cx="4446754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8788" y="8573243"/>
            <a:ext cx="6886697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Chat en tiempo real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Tablón de anuncios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Notificaciones push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28894" y="6950102"/>
            <a:ext cx="6886697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Comunicació</a:t>
            </a: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</a:t>
            </a:r>
          </a:p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 interna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64835" y="5651214"/>
            <a:ext cx="4928117" cy="79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25050" y="3349358"/>
            <a:ext cx="4459198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Sistema de puntaje.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Ranking mensual.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Recompensas.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25050" y="2432672"/>
            <a:ext cx="44591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487" y="8573243"/>
            <a:ext cx="8202407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SSO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Planes premium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Testers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487" y="6950102"/>
            <a:ext cx="8202407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Seguridad y</a:t>
            </a:r>
          </a:p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 suscripciones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77822" y="2638258"/>
            <a:ext cx="1020895" cy="664858"/>
          </a:xfrm>
          <a:custGeom>
            <a:avLst/>
            <a:gdLst/>
            <a:ahLst/>
            <a:cxnLst/>
            <a:rect r="r" b="b" t="t" l="l"/>
            <a:pathLst>
              <a:path h="664858" w="1020895">
                <a:moveTo>
                  <a:pt x="0" y="0"/>
                </a:moveTo>
                <a:lnTo>
                  <a:pt x="1020895" y="0"/>
                </a:lnTo>
                <a:lnTo>
                  <a:pt x="1020895" y="664858"/>
                </a:lnTo>
                <a:lnTo>
                  <a:pt x="0" y="664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584138" y="2837220"/>
            <a:ext cx="865887" cy="794451"/>
          </a:xfrm>
          <a:custGeom>
            <a:avLst/>
            <a:gdLst/>
            <a:ahLst/>
            <a:cxnLst/>
            <a:rect r="r" b="b" t="t" l="l"/>
            <a:pathLst>
              <a:path h="794451" w="865887">
                <a:moveTo>
                  <a:pt x="0" y="0"/>
                </a:moveTo>
                <a:lnTo>
                  <a:pt x="865887" y="0"/>
                </a:lnTo>
                <a:lnTo>
                  <a:pt x="865887" y="794451"/>
                </a:lnTo>
                <a:lnTo>
                  <a:pt x="0" y="794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55108" y="4243805"/>
            <a:ext cx="3266323" cy="65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37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registro/SSO, perfiles y control de sesiones.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21502" y="3361794"/>
            <a:ext cx="3333535" cy="86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3146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Autenticación y Gestión de usuarios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9492" y="4144190"/>
            <a:ext cx="3875180" cy="63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266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creación/gestión de hogares, invitaciones, roles y reglas.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45779" y="866934"/>
            <a:ext cx="5712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91589" y="3660246"/>
            <a:ext cx="4305366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Gestión de Hogares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144355" y="5845667"/>
            <a:ext cx="634652" cy="606886"/>
          </a:xfrm>
          <a:custGeom>
            <a:avLst/>
            <a:gdLst/>
            <a:ahLst/>
            <a:cxnLst/>
            <a:rect r="r" b="b" t="t" l="l"/>
            <a:pathLst>
              <a:path h="606886" w="634652">
                <a:moveTo>
                  <a:pt x="0" y="0"/>
                </a:moveTo>
                <a:lnTo>
                  <a:pt x="634653" y="0"/>
                </a:lnTo>
                <a:lnTo>
                  <a:pt x="634653" y="606886"/>
                </a:lnTo>
                <a:lnTo>
                  <a:pt x="0" y="606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70539" y="2545945"/>
            <a:ext cx="679453" cy="927293"/>
          </a:xfrm>
          <a:custGeom>
            <a:avLst/>
            <a:gdLst/>
            <a:ahLst/>
            <a:cxnLst/>
            <a:rect r="r" b="b" t="t" l="l"/>
            <a:pathLst>
              <a:path h="927293" w="679453">
                <a:moveTo>
                  <a:pt x="0" y="0"/>
                </a:moveTo>
                <a:lnTo>
                  <a:pt x="679453" y="0"/>
                </a:lnTo>
                <a:lnTo>
                  <a:pt x="679453" y="927293"/>
                </a:lnTo>
                <a:lnTo>
                  <a:pt x="0" y="927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46084" y="6967304"/>
            <a:ext cx="3232619" cy="150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1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votaciones simples/avanzadas con resultados en tiempo real, chat en vivo y tablón de anuncios.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7392" y="6509723"/>
            <a:ext cx="3976519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 y comunicación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08227" y="4000142"/>
            <a:ext cx="4085033" cy="120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"/>
              </a:lnSpc>
            </a:pPr>
            <a:r>
              <a:rPr lang="en-US" sz="2195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creación y asignación con rotación automática, n</a:t>
            </a:r>
            <a:r>
              <a:rPr lang="en-US" sz="2195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otificaciones push e integración con asistentes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0209" y="3520863"/>
            <a:ext cx="3220113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471275" y="5909724"/>
            <a:ext cx="785640" cy="822660"/>
          </a:xfrm>
          <a:custGeom>
            <a:avLst/>
            <a:gdLst/>
            <a:ahLst/>
            <a:cxnLst/>
            <a:rect r="r" b="b" t="t" l="l"/>
            <a:pathLst>
              <a:path h="822660" w="785640">
                <a:moveTo>
                  <a:pt x="0" y="0"/>
                </a:moveTo>
                <a:lnTo>
                  <a:pt x="785640" y="0"/>
                </a:lnTo>
                <a:lnTo>
                  <a:pt x="785640" y="822660"/>
                </a:lnTo>
                <a:lnTo>
                  <a:pt x="0" y="8226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55640" y="5709998"/>
            <a:ext cx="742555" cy="742555"/>
          </a:xfrm>
          <a:custGeom>
            <a:avLst/>
            <a:gdLst/>
            <a:ahLst/>
            <a:cxnLst/>
            <a:rect r="r" b="b" t="t" l="l"/>
            <a:pathLst>
              <a:path h="742555" w="742555">
                <a:moveTo>
                  <a:pt x="0" y="0"/>
                </a:moveTo>
                <a:lnTo>
                  <a:pt x="742554" y="0"/>
                </a:lnTo>
                <a:lnTo>
                  <a:pt x="742554" y="742555"/>
                </a:lnTo>
                <a:lnTo>
                  <a:pt x="0" y="7425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25819" y="5835406"/>
            <a:ext cx="767272" cy="767272"/>
          </a:xfrm>
          <a:custGeom>
            <a:avLst/>
            <a:gdLst/>
            <a:ahLst/>
            <a:cxnLst/>
            <a:rect r="r" b="b" t="t" l="l"/>
            <a:pathLst>
              <a:path h="767272" w="767272">
                <a:moveTo>
                  <a:pt x="0" y="0"/>
                </a:moveTo>
                <a:lnTo>
                  <a:pt x="767272" y="0"/>
                </a:lnTo>
                <a:lnTo>
                  <a:pt x="767272" y="767272"/>
                </a:lnTo>
                <a:lnTo>
                  <a:pt x="0" y="7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312292" y="7258935"/>
            <a:ext cx="3212671" cy="5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puntaje, ranking por hogar y recompensas.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53951" y="6854379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42466" y="7083170"/>
            <a:ext cx="3168080" cy="86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 de gastos, división automática y reportes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85543" y="6522644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Finanzas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49990" y="7215318"/>
            <a:ext cx="3279012" cy="5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planes, funciones por plan y beneficios premium.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55990" y="6748212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Suscripciones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01946" y="3158470"/>
            <a:ext cx="1085664" cy="1038166"/>
          </a:xfrm>
          <a:custGeom>
            <a:avLst/>
            <a:gdLst/>
            <a:ahLst/>
            <a:cxnLst/>
            <a:rect r="r" b="b" t="t" l="l"/>
            <a:pathLst>
              <a:path h="1038166" w="1085664">
                <a:moveTo>
                  <a:pt x="0" y="0"/>
                </a:moveTo>
                <a:lnTo>
                  <a:pt x="1085664" y="0"/>
                </a:lnTo>
                <a:lnTo>
                  <a:pt x="1085664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039424" y="3061938"/>
            <a:ext cx="831424" cy="1134698"/>
          </a:xfrm>
          <a:custGeom>
            <a:avLst/>
            <a:gdLst/>
            <a:ahLst/>
            <a:cxnLst/>
            <a:rect r="r" b="b" t="t" l="l"/>
            <a:pathLst>
              <a:path h="1134698" w="831424">
                <a:moveTo>
                  <a:pt x="0" y="0"/>
                </a:moveTo>
                <a:lnTo>
                  <a:pt x="831424" y="0"/>
                </a:lnTo>
                <a:lnTo>
                  <a:pt x="831424" y="1134698"/>
                </a:lnTo>
                <a:lnTo>
                  <a:pt x="0" y="1134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01242" y="6107049"/>
            <a:ext cx="5529857" cy="256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Votaciones simples </a:t>
            </a:r>
          </a:p>
          <a:p>
            <a:pPr algn="ctr">
              <a:lnSpc>
                <a:spcPts val="2376"/>
              </a:lnSpc>
            </a:pPr>
            <a:r>
              <a:rPr lang="en-US" sz="22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(si/no, selección múltiple).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Votaciones avanzadas </a:t>
            </a:r>
          </a:p>
          <a:p>
            <a:pPr algn="ctr">
              <a:lnSpc>
                <a:spcPts val="2375"/>
              </a:lnSpc>
            </a:pPr>
            <a:r>
              <a:rPr lang="en-US" sz="21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(Escala, ranking).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Resultados en tiempo real.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Chat en tiempo real.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Tablón de anuncios.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1242" y="4456176"/>
            <a:ext cx="5508465" cy="1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 y comunicación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5674" y="6208228"/>
            <a:ext cx="6745598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Creación de tareas.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Asignación de tareas.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Rotación automática.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Notificaciones push.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Integración con Asistentes inteligentes (e.g. Alexa).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87829" y="1398254"/>
            <a:ext cx="5712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0903" y="4808601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2002" y="3452021"/>
            <a:ext cx="1080638" cy="1131558"/>
          </a:xfrm>
          <a:custGeom>
            <a:avLst/>
            <a:gdLst/>
            <a:ahLst/>
            <a:cxnLst/>
            <a:rect r="r" b="b" t="t" l="l"/>
            <a:pathLst>
              <a:path h="1131558" w="1080638">
                <a:moveTo>
                  <a:pt x="0" y="0"/>
                </a:moveTo>
                <a:lnTo>
                  <a:pt x="1080638" y="0"/>
                </a:lnTo>
                <a:lnTo>
                  <a:pt x="108063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528289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78756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37392" y="6123890"/>
            <a:ext cx="5529857" cy="158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Sistema de puntaje.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Ranking por hogar.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Recompensas.</a:t>
            </a: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58785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5315" y="6123890"/>
            <a:ext cx="4957371" cy="119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Gastos.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División de gastos.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Generación de Reportes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87829" y="1398254"/>
            <a:ext cx="5712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89768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Finanzas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29443" y="6183907"/>
            <a:ext cx="5529857" cy="119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Planes.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Funciones por plan.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Beneficios premium.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50835" y="5218834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Suscripciones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070" y="3307836"/>
            <a:ext cx="13531233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</a:t>
            </a:r>
          </a:p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25" y="884498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05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7721" y="3158470"/>
            <a:ext cx="1594113" cy="1038166"/>
          </a:xfrm>
          <a:custGeom>
            <a:avLst/>
            <a:gdLst/>
            <a:ahLst/>
            <a:cxnLst/>
            <a:rect r="r" b="b" t="t" l="l"/>
            <a:pathLst>
              <a:path h="1038166" w="1594113">
                <a:moveTo>
                  <a:pt x="0" y="0"/>
                </a:moveTo>
                <a:lnTo>
                  <a:pt x="1594113" y="0"/>
                </a:lnTo>
                <a:lnTo>
                  <a:pt x="1594113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889378" y="3012695"/>
            <a:ext cx="1131516" cy="1038166"/>
          </a:xfrm>
          <a:custGeom>
            <a:avLst/>
            <a:gdLst/>
            <a:ahLst/>
            <a:cxnLst/>
            <a:rect r="r" b="b" t="t" l="l"/>
            <a:pathLst>
              <a:path h="1038166" w="1131516">
                <a:moveTo>
                  <a:pt x="0" y="0"/>
                </a:moveTo>
                <a:lnTo>
                  <a:pt x="1131516" y="0"/>
                </a:lnTo>
                <a:lnTo>
                  <a:pt x="1131516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24050" y="6126099"/>
            <a:ext cx="5529857" cy="353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Login con SSO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Biométricos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incular/Desvincular SSO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erre de Sesión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Historial de Accesos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Cu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enta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Editar Perfil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Eliminar Cuenta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Onboarding Inicial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1242" y="4456176"/>
            <a:ext cx="5508465" cy="1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Autenticación y Gestión de usuarios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2708" y="6126099"/>
            <a:ext cx="3614266" cy="31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Editar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Configurar Reglas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Perso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nalizar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Borrar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rear habitación</a:t>
            </a:r>
          </a:p>
          <a:p>
            <a:pPr algn="ctr">
              <a:lnSpc>
                <a:spcPts val="3132"/>
              </a:lnSpc>
            </a:pP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0903" y="4808601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Gestión de Hogares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87156" y="6126099"/>
            <a:ext cx="4011439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Listar Hogares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Aceptar/Rechazar Unión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Unirse con Invitación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Invitar Miembros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Revocar Acceso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Gestionar Roles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20009" y="3310378"/>
            <a:ext cx="1085664" cy="1038166"/>
          </a:xfrm>
          <a:custGeom>
            <a:avLst/>
            <a:gdLst/>
            <a:ahLst/>
            <a:cxnLst/>
            <a:rect r="r" b="b" t="t" l="l"/>
            <a:pathLst>
              <a:path h="1038166" w="1085664">
                <a:moveTo>
                  <a:pt x="0" y="0"/>
                </a:moveTo>
                <a:lnTo>
                  <a:pt x="1085664" y="0"/>
                </a:lnTo>
                <a:lnTo>
                  <a:pt x="1085664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443288" y="3262112"/>
            <a:ext cx="831424" cy="1134698"/>
          </a:xfrm>
          <a:custGeom>
            <a:avLst/>
            <a:gdLst/>
            <a:ahLst/>
            <a:cxnLst/>
            <a:rect r="r" b="b" t="t" l="l"/>
            <a:pathLst>
              <a:path h="1134698" w="831424">
                <a:moveTo>
                  <a:pt x="0" y="0"/>
                </a:moveTo>
                <a:lnTo>
                  <a:pt x="831424" y="0"/>
                </a:lnTo>
                <a:lnTo>
                  <a:pt x="831424" y="1134698"/>
                </a:lnTo>
                <a:lnTo>
                  <a:pt x="0" y="1134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68915" y="3310378"/>
            <a:ext cx="1038166" cy="1038166"/>
          </a:xfrm>
          <a:custGeom>
            <a:avLst/>
            <a:gdLst/>
            <a:ahLst/>
            <a:cxnLst/>
            <a:rect r="r" b="b" t="t" l="l"/>
            <a:pathLst>
              <a:path h="1038166" w="1038166">
                <a:moveTo>
                  <a:pt x="0" y="0"/>
                </a:moveTo>
                <a:lnTo>
                  <a:pt x="1038166" y="0"/>
                </a:lnTo>
                <a:lnTo>
                  <a:pt x="1038166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379071" y="6459431"/>
            <a:ext cx="5529857" cy="119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igurar 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Votación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Chat Grupal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Tablón de Anuncios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79071" y="4808558"/>
            <a:ext cx="5508465" cy="1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 y comunicación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48760" y="6583219"/>
            <a:ext cx="4820480" cy="31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Asignar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itar/Eliminar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oridad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Historial de Tareas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Ver Tareas Pendientes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Integracion con asistentes IA (e.g. Alexa)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79984" y="5161020"/>
            <a:ext cx="3158031" cy="72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692" y="6459431"/>
            <a:ext cx="4775710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Preferencias Notificaciones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Notif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icaciones 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Push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Idi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omas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Ayuda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Tema O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scuro/Claro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Tema Automático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3766" y="5098836"/>
            <a:ext cx="5508465" cy="72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Preferencias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2002" y="3452021"/>
            <a:ext cx="1080638" cy="1131558"/>
          </a:xfrm>
          <a:custGeom>
            <a:avLst/>
            <a:gdLst/>
            <a:ahLst/>
            <a:cxnLst/>
            <a:rect r="r" b="b" t="t" l="l"/>
            <a:pathLst>
              <a:path h="1131558" w="1080638">
                <a:moveTo>
                  <a:pt x="0" y="0"/>
                </a:moveTo>
                <a:lnTo>
                  <a:pt x="1080638" y="0"/>
                </a:lnTo>
                <a:lnTo>
                  <a:pt x="108063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528289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78756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37392" y="6123890"/>
            <a:ext cx="5529857" cy="197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Configurar Recompensas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Ganar Puntos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Ranking Mensual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Estadísticas Participación</a:t>
            </a: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58785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5315" y="6183907"/>
            <a:ext cx="4957371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 de Compras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 en Tiempo Real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Cálculo Automático Deudas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Reportes de Gastos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 de Gastos</a:t>
            </a: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389768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Finanzas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9443" y="6183907"/>
            <a:ext cx="5529857" cy="275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Gestión Suscripción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Suscripción Tester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Planes y Beneficios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Suscribirme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Prueba gratis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Metodos de Pago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Cancelar Suscripción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50835" y="5218834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Suscripciones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Un dibujo de un animal  Descripción generada automáticamente con confianza baja"/>
          <p:cNvSpPr/>
          <p:nvPr/>
        </p:nvSpPr>
        <p:spPr>
          <a:xfrm flipH="false" flipV="false" rot="10336870">
            <a:off x="-276220" y="-211826"/>
            <a:ext cx="3448046" cy="5573938"/>
          </a:xfrm>
          <a:custGeom>
            <a:avLst/>
            <a:gdLst/>
            <a:ahLst/>
            <a:cxnLst/>
            <a:rect r="r" b="b" t="t" l="l"/>
            <a:pathLst>
              <a:path h="5573938" w="3448046">
                <a:moveTo>
                  <a:pt x="0" y="0"/>
                </a:moveTo>
                <a:lnTo>
                  <a:pt x="3448046" y="0"/>
                </a:lnTo>
                <a:lnTo>
                  <a:pt x="3448046" y="5573938"/>
                </a:lnTo>
                <a:lnTo>
                  <a:pt x="0" y="557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77" t="-86017" r="-558023" b="-4544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77800" y="-64738"/>
            <a:ext cx="2019140" cy="1604206"/>
          </a:xfrm>
          <a:custGeom>
            <a:avLst/>
            <a:gdLst/>
            <a:ahLst/>
            <a:cxnLst/>
            <a:rect r="r" b="b" t="t" l="l"/>
            <a:pathLst>
              <a:path h="1604206" w="2019140">
                <a:moveTo>
                  <a:pt x="2019140" y="0"/>
                </a:moveTo>
                <a:lnTo>
                  <a:pt x="0" y="0"/>
                </a:lnTo>
                <a:lnTo>
                  <a:pt x="0" y="1604206"/>
                </a:lnTo>
                <a:lnTo>
                  <a:pt x="2019140" y="1604206"/>
                </a:lnTo>
                <a:lnTo>
                  <a:pt x="2019140" y="0"/>
                </a:lnTo>
                <a:close/>
              </a:path>
            </a:pathLst>
          </a:custGeom>
          <a:blipFill>
            <a:blip r:embed="rId4"/>
            <a:stretch>
              <a:fillRect l="-262086" t="-63026" r="-7846" b="-98884"/>
            </a:stretch>
          </a:blipFill>
        </p:spPr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-1170034" y="8637374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0" y="0"/>
                </a:moveTo>
                <a:lnTo>
                  <a:pt x="2195252" y="0"/>
                </a:lnTo>
                <a:lnTo>
                  <a:pt x="219525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09" t="-14628" r="-8071" b="-16148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5400000">
            <a:off x="12597112" y="-793012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5"/>
            <a:stretch>
              <a:fillRect l="-7309" t="-14628" r="-8071" b="-16148"/>
            </a:stretch>
          </a:blipFill>
        </p:spPr>
      </p:sp>
      <p:sp>
        <p:nvSpPr>
          <p:cNvPr name="Freeform 6" id="6" descr="Patrón de fondo  Descripción generada automáticamente con confianza baja"/>
          <p:cNvSpPr/>
          <p:nvPr/>
        </p:nvSpPr>
        <p:spPr>
          <a:xfrm flipH="true" flipV="false" rot="0">
            <a:off x="16395330" y="8214874"/>
            <a:ext cx="1892668" cy="2058270"/>
          </a:xfrm>
          <a:custGeom>
            <a:avLst/>
            <a:gdLst/>
            <a:ahLst/>
            <a:cxnLst/>
            <a:rect r="r" b="b" t="t" l="l"/>
            <a:pathLst>
              <a:path h="2058270" w="1892668">
                <a:moveTo>
                  <a:pt x="1892668" y="0"/>
                </a:moveTo>
                <a:lnTo>
                  <a:pt x="0" y="0"/>
                </a:lnTo>
                <a:lnTo>
                  <a:pt x="0" y="2058270"/>
                </a:lnTo>
                <a:lnTo>
                  <a:pt x="1892668" y="2058270"/>
                </a:lnTo>
                <a:lnTo>
                  <a:pt x="1892668" y="0"/>
                </a:lnTo>
                <a:close/>
              </a:path>
            </a:pathLst>
          </a:custGeom>
          <a:blipFill>
            <a:blip r:embed="rId6"/>
            <a:stretch>
              <a:fillRect l="-337143" t="-86224" r="-12375" b="-462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2533" y="1398254"/>
            <a:ext cx="10162942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Contenidos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5538" y="3361888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2024" y="3380142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1925" y="352030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8410" y="353855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9525" y="3361888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92690" y="352030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82024" y="5241287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2852" y="5328149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08410" y="5399703"/>
            <a:ext cx="3051114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R.N. funcionales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9239" y="5486565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R. funcionales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7132" y="3374907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10298" y="353332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7056" y="3228942"/>
            <a:ext cx="165408" cy="165408"/>
            <a:chOff x="0" y="0"/>
            <a:chExt cx="220544" cy="220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599" cy="220599"/>
            </a:xfrm>
            <a:custGeom>
              <a:avLst/>
              <a:gdLst/>
              <a:ahLst/>
              <a:cxnLst/>
              <a:rect r="r" b="b" t="t" l="l"/>
              <a:pathLst>
                <a:path h="220599" w="220599">
                  <a:moveTo>
                    <a:pt x="0" y="0"/>
                  </a:moveTo>
                  <a:lnTo>
                    <a:pt x="220599" y="0"/>
                  </a:lnTo>
                  <a:lnTo>
                    <a:pt x="220599" y="220599"/>
                  </a:lnTo>
                  <a:lnTo>
                    <a:pt x="0" y="220599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68836" y="2178724"/>
            <a:ext cx="156702" cy="156702"/>
            <a:chOff x="0" y="0"/>
            <a:chExt cx="208936" cy="2089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042" cy="209042"/>
            </a:xfrm>
            <a:custGeom>
              <a:avLst/>
              <a:gdLst/>
              <a:ahLst/>
              <a:cxnLst/>
              <a:rect r="r" b="b" t="t" l="l"/>
              <a:pathLst>
                <a:path h="209042" w="209042">
                  <a:moveTo>
                    <a:pt x="0" y="104521"/>
                  </a:moveTo>
                  <a:cubicBezTo>
                    <a:pt x="0" y="46736"/>
                    <a:pt x="46736" y="0"/>
                    <a:pt x="104521" y="0"/>
                  </a:cubicBezTo>
                  <a:cubicBezTo>
                    <a:pt x="162306" y="0"/>
                    <a:pt x="209042" y="46736"/>
                    <a:pt x="209042" y="104521"/>
                  </a:cubicBezTo>
                  <a:cubicBezTo>
                    <a:pt x="209042" y="162306"/>
                    <a:pt x="162306" y="209042"/>
                    <a:pt x="104521" y="209042"/>
                  </a:cubicBezTo>
                  <a:cubicBezTo>
                    <a:pt x="46736" y="209042"/>
                    <a:pt x="0" y="162179"/>
                    <a:pt x="0" y="1045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862326" y="1836368"/>
            <a:ext cx="156702" cy="156702"/>
            <a:chOff x="0" y="0"/>
            <a:chExt cx="208936" cy="2089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9042" cy="209042"/>
            </a:xfrm>
            <a:custGeom>
              <a:avLst/>
              <a:gdLst/>
              <a:ahLst/>
              <a:cxnLst/>
              <a:rect r="r" b="b" t="t" l="l"/>
              <a:pathLst>
                <a:path h="209042" w="209042">
                  <a:moveTo>
                    <a:pt x="0" y="104521"/>
                  </a:moveTo>
                  <a:cubicBezTo>
                    <a:pt x="0" y="46736"/>
                    <a:pt x="46736" y="0"/>
                    <a:pt x="104521" y="0"/>
                  </a:cubicBezTo>
                  <a:cubicBezTo>
                    <a:pt x="162306" y="0"/>
                    <a:pt x="209042" y="46736"/>
                    <a:pt x="209042" y="104521"/>
                  </a:cubicBezTo>
                  <a:cubicBezTo>
                    <a:pt x="209042" y="162306"/>
                    <a:pt x="162306" y="209042"/>
                    <a:pt x="104521" y="209042"/>
                  </a:cubicBezTo>
                  <a:cubicBezTo>
                    <a:pt x="46736" y="209042"/>
                    <a:pt x="0" y="162179"/>
                    <a:pt x="0" y="1045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6634080" y="2628904"/>
            <a:ext cx="294834" cy="294834"/>
            <a:chOff x="0" y="0"/>
            <a:chExt cx="393112" cy="3931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3065" cy="393065"/>
            </a:xfrm>
            <a:custGeom>
              <a:avLst/>
              <a:gdLst/>
              <a:ahLst/>
              <a:cxnLst/>
              <a:rect r="r" b="b" t="t" l="l"/>
              <a:pathLst>
                <a:path h="393065" w="393065">
                  <a:moveTo>
                    <a:pt x="0" y="196596"/>
                  </a:moveTo>
                  <a:cubicBezTo>
                    <a:pt x="0" y="88011"/>
                    <a:pt x="88011" y="0"/>
                    <a:pt x="196596" y="0"/>
                  </a:cubicBezTo>
                  <a:cubicBezTo>
                    <a:pt x="305181" y="0"/>
                    <a:pt x="393065" y="88011"/>
                    <a:pt x="393065" y="196596"/>
                  </a:cubicBezTo>
                  <a:cubicBezTo>
                    <a:pt x="393065" y="305181"/>
                    <a:pt x="305054" y="393065"/>
                    <a:pt x="196596" y="393065"/>
                  </a:cubicBezTo>
                  <a:cubicBezTo>
                    <a:pt x="88138" y="393065"/>
                    <a:pt x="0" y="305054"/>
                    <a:pt x="0" y="19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814324" y="1849450"/>
            <a:ext cx="294834" cy="294834"/>
            <a:chOff x="0" y="0"/>
            <a:chExt cx="393112" cy="3931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3065" cy="393065"/>
            </a:xfrm>
            <a:custGeom>
              <a:avLst/>
              <a:gdLst/>
              <a:ahLst/>
              <a:cxnLst/>
              <a:rect r="r" b="b" t="t" l="l"/>
              <a:pathLst>
                <a:path h="393065" w="393065">
                  <a:moveTo>
                    <a:pt x="0" y="196596"/>
                  </a:moveTo>
                  <a:cubicBezTo>
                    <a:pt x="0" y="88011"/>
                    <a:pt x="88011" y="0"/>
                    <a:pt x="196596" y="0"/>
                  </a:cubicBezTo>
                  <a:cubicBezTo>
                    <a:pt x="305181" y="0"/>
                    <a:pt x="393065" y="88011"/>
                    <a:pt x="393065" y="196596"/>
                  </a:cubicBezTo>
                  <a:cubicBezTo>
                    <a:pt x="393065" y="305181"/>
                    <a:pt x="305054" y="393065"/>
                    <a:pt x="196596" y="393065"/>
                  </a:cubicBezTo>
                  <a:cubicBezTo>
                    <a:pt x="88138" y="393065"/>
                    <a:pt x="0" y="305054"/>
                    <a:pt x="0" y="196596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059525" y="5267325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92690" y="5425741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77132" y="5254306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09922" y="7734152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68017" y="7748443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10298" y="5412722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43087" y="789256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Sprints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01183" y="7906860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69520" y="7672242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95907" y="783065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Conclusión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070" y="3307836"/>
            <a:ext cx="13531233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NO</a:t>
            </a:r>
          </a:p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25" y="884498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06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cono  Descripción generada automáticamente"/>
          <p:cNvSpPr/>
          <p:nvPr/>
        </p:nvSpPr>
        <p:spPr>
          <a:xfrm flipH="false" flipV="false" rot="-10800000">
            <a:off x="14950700" y="-28300"/>
            <a:ext cx="3415900" cy="2887100"/>
          </a:xfrm>
          <a:custGeom>
            <a:avLst/>
            <a:gdLst/>
            <a:ahLst/>
            <a:cxnLst/>
            <a:rect r="r" b="b" t="t" l="l"/>
            <a:pathLst>
              <a:path h="2887100" w="3415900">
                <a:moveTo>
                  <a:pt x="0" y="0"/>
                </a:moveTo>
                <a:lnTo>
                  <a:pt x="3415900" y="0"/>
                </a:lnTo>
                <a:lnTo>
                  <a:pt x="3415900" y="2887100"/>
                </a:lnTo>
                <a:lnTo>
                  <a:pt x="0" y="288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41" t="-57418" r="-7597" b="-81199"/>
            </a:stretch>
          </a:blipFill>
        </p:spPr>
      </p:sp>
      <p:sp>
        <p:nvSpPr>
          <p:cNvPr name="Freeform 3" id="3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4"/>
            <a:stretch>
              <a:fillRect l="-7309" t="-14628" r="-8071" b="-16148"/>
            </a:stretch>
          </a:blipFill>
        </p:spPr>
      </p:sp>
      <p:sp>
        <p:nvSpPr>
          <p:cNvPr name="Freeform 4" id="4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216" t="-86315" r="-11528" b="-46448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997" t="-65136" r="3288" b="-791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704301" y="3257530"/>
            <a:ext cx="945799" cy="1195323"/>
          </a:xfrm>
          <a:custGeom>
            <a:avLst/>
            <a:gdLst/>
            <a:ahLst/>
            <a:cxnLst/>
            <a:rect r="r" b="b" t="t" l="l"/>
            <a:pathLst>
              <a:path h="1195323" w="945799">
                <a:moveTo>
                  <a:pt x="0" y="0"/>
                </a:moveTo>
                <a:lnTo>
                  <a:pt x="945800" y="0"/>
                </a:lnTo>
                <a:lnTo>
                  <a:pt x="945800" y="1195323"/>
                </a:lnTo>
                <a:lnTo>
                  <a:pt x="0" y="119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34029" y="3452136"/>
            <a:ext cx="945799" cy="821663"/>
          </a:xfrm>
          <a:custGeom>
            <a:avLst/>
            <a:gdLst/>
            <a:ahLst/>
            <a:cxnLst/>
            <a:rect r="r" b="b" t="t" l="l"/>
            <a:pathLst>
              <a:path h="821663" w="945799">
                <a:moveTo>
                  <a:pt x="0" y="0"/>
                </a:moveTo>
                <a:lnTo>
                  <a:pt x="945799" y="0"/>
                </a:lnTo>
                <a:lnTo>
                  <a:pt x="945799" y="821663"/>
                </a:lnTo>
                <a:lnTo>
                  <a:pt x="0" y="82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57500" y="5864033"/>
            <a:ext cx="965689" cy="1207111"/>
          </a:xfrm>
          <a:custGeom>
            <a:avLst/>
            <a:gdLst/>
            <a:ahLst/>
            <a:cxnLst/>
            <a:rect r="r" b="b" t="t" l="l"/>
            <a:pathLst>
              <a:path h="1207111" w="965689">
                <a:moveTo>
                  <a:pt x="0" y="0"/>
                </a:moveTo>
                <a:lnTo>
                  <a:pt x="965689" y="0"/>
                </a:lnTo>
                <a:lnTo>
                  <a:pt x="965689" y="1207111"/>
                </a:lnTo>
                <a:lnTo>
                  <a:pt x="0" y="12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8883" y="1122450"/>
            <a:ext cx="13328612" cy="114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2"/>
              </a:lnSpc>
            </a:pPr>
            <a:r>
              <a:rPr lang="en-US" sz="8867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no funcionales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123" y="5436214"/>
            <a:ext cx="7750156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G</a:t>
            </a: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estión de sesiones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(JWT, Refresh Tokens)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Cifrado en tránsito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(HTTPS/TLS)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Cifrado en reposo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(datos sensibles cifrados)</a:t>
            </a:r>
          </a:p>
          <a:p>
            <a:pPr algn="ctr">
              <a:lnSpc>
                <a:spcPts val="3024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Políticas de contraseñas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(Complejidad optima)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4173" y="4614616"/>
            <a:ext cx="726605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Seguridad y privacidad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70029" y="5463947"/>
            <a:ext cx="7063782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Disponibilidad objetivo ≥ 98%</a:t>
            </a:r>
          </a:p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Backups automáticos diarios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Estrategia de fallas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(estados offline en app)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0029" y="4519528"/>
            <a:ext cx="66737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Disponibilidad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22059" y="2281408"/>
            <a:ext cx="8443882" cy="41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3971" y="8272228"/>
            <a:ext cx="6847181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Integridad referencial</a:t>
            </a:r>
          </a:p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Validaciones a nivel dominio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Retención de logs/chats/archivos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22059" y="7246681"/>
            <a:ext cx="8878256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Datos y reglas de negocio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2935" y="402945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08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5308" y="30616"/>
            <a:ext cx="18277954" cy="10210549"/>
          </a:xfrm>
          <a:custGeom>
            <a:avLst/>
            <a:gdLst/>
            <a:ahLst/>
            <a:cxnLst/>
            <a:rect r="r" b="b" t="t" l="l"/>
            <a:pathLst>
              <a:path h="10210549" w="18277954">
                <a:moveTo>
                  <a:pt x="0" y="0"/>
                </a:moveTo>
                <a:lnTo>
                  <a:pt x="18277954" y="0"/>
                </a:lnTo>
                <a:lnTo>
                  <a:pt x="18277954" y="10210549"/>
                </a:lnTo>
                <a:lnTo>
                  <a:pt x="0" y="10210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892" t="-61819" r="-56419" b="-338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08" y="2852847"/>
            <a:ext cx="18272692" cy="4941522"/>
          </a:xfrm>
          <a:custGeom>
            <a:avLst/>
            <a:gdLst/>
            <a:ahLst/>
            <a:cxnLst/>
            <a:rect r="r" b="b" t="t" l="l"/>
            <a:pathLst>
              <a:path h="4941522" w="18272692">
                <a:moveTo>
                  <a:pt x="0" y="0"/>
                </a:moveTo>
                <a:lnTo>
                  <a:pt x="18272692" y="0"/>
                </a:lnTo>
                <a:lnTo>
                  <a:pt x="18272692" y="4941522"/>
                </a:lnTo>
                <a:lnTo>
                  <a:pt x="0" y="4941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1" r="0" b="-151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7" id="7" descr="Forma  Descripción generada automáticamente"/>
          <p:cNvSpPr/>
          <p:nvPr/>
        </p:nvSpPr>
        <p:spPr>
          <a:xfrm flipH="true" flipV="false" rot="0">
            <a:off x="14175599" y="7268004"/>
            <a:ext cx="5016490" cy="2028786"/>
          </a:xfrm>
          <a:custGeom>
            <a:avLst/>
            <a:gdLst/>
            <a:ahLst/>
            <a:cxnLst/>
            <a:rect r="r" b="b" t="t" l="l"/>
            <a:pathLst>
              <a:path h="2028786" w="5016490">
                <a:moveTo>
                  <a:pt x="5016490" y="0"/>
                </a:moveTo>
                <a:lnTo>
                  <a:pt x="0" y="0"/>
                </a:lnTo>
                <a:lnTo>
                  <a:pt x="0" y="2028786"/>
                </a:lnTo>
                <a:lnTo>
                  <a:pt x="5016490" y="2028786"/>
                </a:lnTo>
                <a:lnTo>
                  <a:pt x="5016490" y="0"/>
                </a:lnTo>
                <a:close/>
              </a:path>
            </a:pathLst>
          </a:custGeom>
          <a:blipFill>
            <a:blip r:embed="rId7"/>
            <a:stretch>
              <a:fillRect l="-6763" t="-12205" r="0" b="-36288"/>
            </a:stretch>
          </a:blipFill>
        </p:spPr>
      </p:sp>
      <p:sp>
        <p:nvSpPr>
          <p:cNvPr name="Freeform 8" id="8" descr="Forma  Descripción generada automáticamente"/>
          <p:cNvSpPr/>
          <p:nvPr/>
        </p:nvSpPr>
        <p:spPr>
          <a:xfrm flipH="true" flipV="false" rot="0">
            <a:off x="10961466" y="8713575"/>
            <a:ext cx="8582711" cy="1667792"/>
          </a:xfrm>
          <a:custGeom>
            <a:avLst/>
            <a:gdLst/>
            <a:ahLst/>
            <a:cxnLst/>
            <a:rect r="r" b="b" t="t" l="l"/>
            <a:pathLst>
              <a:path h="1667792" w="8582711">
                <a:moveTo>
                  <a:pt x="8582711" y="0"/>
                </a:moveTo>
                <a:lnTo>
                  <a:pt x="0" y="0"/>
                </a:lnTo>
                <a:lnTo>
                  <a:pt x="0" y="1667792"/>
                </a:lnTo>
                <a:lnTo>
                  <a:pt x="8582711" y="1667792"/>
                </a:lnTo>
                <a:lnTo>
                  <a:pt x="8582711" y="0"/>
                </a:lnTo>
                <a:close/>
              </a:path>
            </a:pathLst>
          </a:custGeom>
          <a:blipFill>
            <a:blip r:embed="rId7"/>
            <a:stretch>
              <a:fillRect l="0" t="-40207" r="0" b="-149263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892328" y="3088978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 descr="Forma  Descripción generada automáticamente"/>
          <p:cNvSpPr/>
          <p:nvPr/>
        </p:nvSpPr>
        <p:spPr>
          <a:xfrm flipH="true" flipV="false" rot="0">
            <a:off x="-2694061" y="7268004"/>
            <a:ext cx="5839116" cy="3018996"/>
          </a:xfrm>
          <a:custGeom>
            <a:avLst/>
            <a:gdLst/>
            <a:ahLst/>
            <a:cxnLst/>
            <a:rect r="r" b="b" t="t" l="l"/>
            <a:pathLst>
              <a:path h="3018996" w="5839116">
                <a:moveTo>
                  <a:pt x="5839116" y="0"/>
                </a:moveTo>
                <a:lnTo>
                  <a:pt x="0" y="0"/>
                </a:lnTo>
                <a:lnTo>
                  <a:pt x="0" y="3018996"/>
                </a:lnTo>
                <a:lnTo>
                  <a:pt x="5839116" y="3018996"/>
                </a:lnTo>
                <a:lnTo>
                  <a:pt x="5839116" y="0"/>
                </a:lnTo>
                <a:close/>
              </a:path>
            </a:pathLst>
          </a:custGeom>
          <a:blipFill>
            <a:blip r:embed="rId7"/>
            <a:stretch>
              <a:fillRect l="-8087" t="-12195" r="-11273" b="-17662"/>
            </a:stretch>
          </a:blipFill>
        </p:spPr>
      </p:sp>
      <p:sp>
        <p:nvSpPr>
          <p:cNvPr name="Freeform 20" id="20" descr="Patrón de fondo  Descripción generada automáticamente con confianza baja"/>
          <p:cNvSpPr/>
          <p:nvPr/>
        </p:nvSpPr>
        <p:spPr>
          <a:xfrm flipH="true" flipV="false" rot="0">
            <a:off x="15308" y="7472445"/>
            <a:ext cx="6722587" cy="2768720"/>
          </a:xfrm>
          <a:custGeom>
            <a:avLst/>
            <a:gdLst/>
            <a:ahLst/>
            <a:cxnLst/>
            <a:rect r="r" b="b" t="t" l="l"/>
            <a:pathLst>
              <a:path h="2768720" w="6722587">
                <a:moveTo>
                  <a:pt x="0" y="2768720"/>
                </a:moveTo>
                <a:lnTo>
                  <a:pt x="6722587" y="2768720"/>
                </a:lnTo>
                <a:lnTo>
                  <a:pt x="6722587" y="0"/>
                </a:lnTo>
                <a:lnTo>
                  <a:pt x="0" y="0"/>
                </a:lnTo>
                <a:lnTo>
                  <a:pt x="0" y="2768720"/>
                </a:lnTo>
                <a:close/>
              </a:path>
            </a:pathLst>
          </a:custGeom>
          <a:blipFill>
            <a:blip r:embed="rId3"/>
            <a:stretch>
              <a:fillRect l="-812" t="-6826" r="-10163" b="-44742"/>
            </a:stretch>
          </a:blipFill>
        </p:spPr>
      </p:sp>
      <p:sp>
        <p:nvSpPr>
          <p:cNvPr name="Freeform 21" id="21" descr="Forma  Descripción generada automáticamente"/>
          <p:cNvSpPr/>
          <p:nvPr/>
        </p:nvSpPr>
        <p:spPr>
          <a:xfrm flipH="true" flipV="false" rot="0">
            <a:off x="-701552" y="2722143"/>
            <a:ext cx="2930402" cy="1454287"/>
          </a:xfrm>
          <a:custGeom>
            <a:avLst/>
            <a:gdLst/>
            <a:ahLst/>
            <a:cxnLst/>
            <a:rect r="r" b="b" t="t" l="l"/>
            <a:pathLst>
              <a:path h="1454287" w="2930402">
                <a:moveTo>
                  <a:pt x="2930402" y="0"/>
                </a:moveTo>
                <a:lnTo>
                  <a:pt x="0" y="0"/>
                </a:lnTo>
                <a:lnTo>
                  <a:pt x="0" y="1454287"/>
                </a:lnTo>
                <a:lnTo>
                  <a:pt x="2930402" y="1454287"/>
                </a:lnTo>
                <a:lnTo>
                  <a:pt x="2930402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22" id="22" descr="Círculo  Descripción generada automáticamente"/>
          <p:cNvSpPr/>
          <p:nvPr/>
        </p:nvSpPr>
        <p:spPr>
          <a:xfrm flipH="false" flipV="false" rot="0">
            <a:off x="1028700" y="2195010"/>
            <a:ext cx="1515059" cy="1510704"/>
          </a:xfrm>
          <a:custGeom>
            <a:avLst/>
            <a:gdLst/>
            <a:ahLst/>
            <a:cxnLst/>
            <a:rect r="r" b="b" t="t" l="l"/>
            <a:pathLst>
              <a:path h="1510704" w="1515059">
                <a:moveTo>
                  <a:pt x="0" y="0"/>
                </a:moveTo>
                <a:lnTo>
                  <a:pt x="1515059" y="0"/>
                </a:lnTo>
                <a:lnTo>
                  <a:pt x="1515059" y="1510704"/>
                </a:lnTo>
                <a:lnTo>
                  <a:pt x="0" y="1510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858" t="-7549" r="-50918" b="-796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42698" y="1398254"/>
            <a:ext cx="9202413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0335" y="397433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09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897365" y="190496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8631950" y="4249250"/>
            <a:ext cx="9656054" cy="6037750"/>
          </a:xfrm>
          <a:custGeom>
            <a:avLst/>
            <a:gdLst/>
            <a:ahLst/>
            <a:cxnLst/>
            <a:rect r="r" b="b" t="t" l="l"/>
            <a:pathLst>
              <a:path h="6037750" w="9656054">
                <a:moveTo>
                  <a:pt x="0" y="0"/>
                </a:moveTo>
                <a:lnTo>
                  <a:pt x="9656054" y="0"/>
                </a:lnTo>
                <a:lnTo>
                  <a:pt x="9656054" y="6037750"/>
                </a:lnTo>
                <a:lnTo>
                  <a:pt x="0" y="603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9289028" y="1211122"/>
            <a:ext cx="2001964" cy="1996212"/>
          </a:xfrm>
          <a:custGeom>
            <a:avLst/>
            <a:gdLst/>
            <a:ahLst/>
            <a:cxnLst/>
            <a:rect r="r" b="b" t="t" l="l"/>
            <a:pathLst>
              <a:path h="1996212" w="2001964">
                <a:moveTo>
                  <a:pt x="0" y="0"/>
                </a:moveTo>
                <a:lnTo>
                  <a:pt x="2001964" y="0"/>
                </a:lnTo>
                <a:lnTo>
                  <a:pt x="2001964" y="1996212"/>
                </a:lnTo>
                <a:lnTo>
                  <a:pt x="0" y="199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384752" y="5631043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8357616" y="2113837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5478" y="75826"/>
            <a:ext cx="215312" cy="215312"/>
            <a:chOff x="0" y="0"/>
            <a:chExt cx="287083" cy="287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58247" y="1904966"/>
            <a:ext cx="2140674" cy="1924201"/>
          </a:xfrm>
          <a:custGeom>
            <a:avLst/>
            <a:gdLst/>
            <a:ahLst/>
            <a:cxnLst/>
            <a:rect r="r" b="b" t="t" l="l"/>
            <a:pathLst>
              <a:path h="1924201" w="2140674">
                <a:moveTo>
                  <a:pt x="0" y="0"/>
                </a:moveTo>
                <a:lnTo>
                  <a:pt x="2140674" y="0"/>
                </a:lnTo>
                <a:lnTo>
                  <a:pt x="2140674" y="1924201"/>
                </a:lnTo>
                <a:lnTo>
                  <a:pt x="0" y="1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9207" y="4249250"/>
            <a:ext cx="2098080" cy="2098080"/>
          </a:xfrm>
          <a:custGeom>
            <a:avLst/>
            <a:gdLst/>
            <a:ahLst/>
            <a:cxnLst/>
            <a:rect r="r" b="b" t="t" l="l"/>
            <a:pathLst>
              <a:path h="2098080" w="2098080">
                <a:moveTo>
                  <a:pt x="0" y="0"/>
                </a:moveTo>
                <a:lnTo>
                  <a:pt x="2098081" y="0"/>
                </a:lnTo>
                <a:lnTo>
                  <a:pt x="2098081" y="2098080"/>
                </a:lnTo>
                <a:lnTo>
                  <a:pt x="0" y="2098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18819" y="4396193"/>
            <a:ext cx="2696567" cy="2507807"/>
          </a:xfrm>
          <a:custGeom>
            <a:avLst/>
            <a:gdLst/>
            <a:ahLst/>
            <a:cxnLst/>
            <a:rect r="r" b="b" t="t" l="l"/>
            <a:pathLst>
              <a:path h="2507807" w="2696567">
                <a:moveTo>
                  <a:pt x="0" y="0"/>
                </a:moveTo>
                <a:lnTo>
                  <a:pt x="2696567" y="0"/>
                </a:lnTo>
                <a:lnTo>
                  <a:pt x="2696567" y="2507806"/>
                </a:lnTo>
                <a:lnTo>
                  <a:pt x="0" y="2507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22922" y="6766430"/>
            <a:ext cx="2690936" cy="2690936"/>
          </a:xfrm>
          <a:custGeom>
            <a:avLst/>
            <a:gdLst/>
            <a:ahLst/>
            <a:cxnLst/>
            <a:rect r="r" b="b" t="t" l="l"/>
            <a:pathLst>
              <a:path h="2690936" w="2690936">
                <a:moveTo>
                  <a:pt x="0" y="0"/>
                </a:moveTo>
                <a:lnTo>
                  <a:pt x="2690937" y="0"/>
                </a:lnTo>
                <a:lnTo>
                  <a:pt x="2690937" y="2690936"/>
                </a:lnTo>
                <a:lnTo>
                  <a:pt x="0" y="26909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3840" y="3348623"/>
            <a:ext cx="8689718" cy="613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eligió la metodología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Scrum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por los buenos resultados obtenidos en proyectos anteriores y su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fácil adaptación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a equipos reducidos.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su implementación utilizamos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Azure DevOps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y sus distintas funcionalidades, apoyándonos en reuniones de seguimiento a través de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Discord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Microsoft Teams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y encuentros presenciales.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Implementamos la metodología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GitFlow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gestionar el control de cambios, facilitando la organización de ramas, el trabajo colaborativo y la integración continua.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fines del proyecto, se establece que la dedicación semanal será de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36 horas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3840" y="1412719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846370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0199941" y="1683088"/>
            <a:ext cx="10435957" cy="8603912"/>
          </a:xfrm>
          <a:custGeom>
            <a:avLst/>
            <a:gdLst/>
            <a:ahLst/>
            <a:cxnLst/>
            <a:rect r="r" b="b" t="t" l="l"/>
            <a:pathLst>
              <a:path h="8603912" w="10435957">
                <a:moveTo>
                  <a:pt x="0" y="0"/>
                </a:moveTo>
                <a:lnTo>
                  <a:pt x="10435957" y="0"/>
                </a:lnTo>
                <a:lnTo>
                  <a:pt x="10435957" y="8603912"/>
                </a:lnTo>
                <a:lnTo>
                  <a:pt x="0" y="8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6" r="-92606" b="-31123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6629986" y="-706968"/>
            <a:ext cx="2001964" cy="1996212"/>
          </a:xfrm>
          <a:custGeom>
            <a:avLst/>
            <a:gdLst/>
            <a:ahLst/>
            <a:cxnLst/>
            <a:rect r="r" b="b" t="t" l="l"/>
            <a:pathLst>
              <a:path h="1996212" w="2001964">
                <a:moveTo>
                  <a:pt x="0" y="0"/>
                </a:moveTo>
                <a:lnTo>
                  <a:pt x="2001964" y="0"/>
                </a:lnTo>
                <a:lnTo>
                  <a:pt x="2001964" y="1996212"/>
                </a:lnTo>
                <a:lnTo>
                  <a:pt x="0" y="199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519417" y="5714998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5698574" y="195747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5478" y="75826"/>
            <a:ext cx="215312" cy="215312"/>
            <a:chOff x="0" y="0"/>
            <a:chExt cx="287083" cy="287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9428" y="784878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428" y="5076825"/>
            <a:ext cx="6913271" cy="33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</a:t>
            </a: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rum Master - Franco Reyes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Facilitar la adopción y uso correcto de la metodología.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Se asegurará de que no hayan impedimentos para cumplir con las fechas y ceremonias.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Fomentar la comunicación del equipo.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428" y="2101380"/>
            <a:ext cx="7832950" cy="289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- Ángel Soto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Responsable de maximizar el producto desarrollado por el equipo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Definir y mantener product backlog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Decide qué se hace primero y qué puede esperar.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2378" y="2088122"/>
            <a:ext cx="7999912" cy="56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1"/>
              </a:lnSpc>
              <a:spcBef>
                <a:spcPct val="0"/>
              </a:spcBef>
            </a:pPr>
            <a:r>
              <a:rPr lang="en-US" b="true" sz="3522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</a:t>
            </a:r>
            <a:r>
              <a:rPr lang="en-US" b="true" sz="3522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- Ambos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Son 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esponsable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 de 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eg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ar in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men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ion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Grupo multifuncional que desarrolla el producto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Documentar avances y generar entregables técnicos.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b="true" sz="2874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Franco (Backend)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: desarrolla la API, lógica de negocio y base de datos.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b="true" sz="2874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Ángel (Frontend)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: desarrolla la app móvil y su integración con el backend.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087690" y="2360905"/>
          <a:ext cx="5879516" cy="5159224"/>
        </p:xfrm>
        <a:graphic>
          <a:graphicData uri="http://schemas.openxmlformats.org/drawingml/2006/table">
            <a:tbl>
              <a:tblPr/>
              <a:tblGrid>
                <a:gridCol w="4470402"/>
                <a:gridCol w="1409114"/>
              </a:tblGrid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Produ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ct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ck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081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backlog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Épicas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Histo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ias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e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usu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ar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Softw</a:t>
                      </a: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are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195010" y="2360905"/>
          <a:ext cx="5879516" cy="6179760"/>
        </p:xfrm>
        <a:graphic>
          <a:graphicData uri="http://schemas.openxmlformats.org/drawingml/2006/table">
            <a:tbl>
              <a:tblPr/>
              <a:tblGrid>
                <a:gridCol w="4470402"/>
                <a:gridCol w="1409114"/>
              </a:tblGrid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Acta de dailymeeting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081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RETROSPECTIVE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Burndown chart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Impediment 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Tablero 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7073507" y="2489569"/>
            <a:ext cx="638984" cy="753963"/>
          </a:xfrm>
          <a:custGeom>
            <a:avLst/>
            <a:gdLst/>
            <a:ahLst/>
            <a:cxnLst/>
            <a:rect r="r" b="b" t="t" l="l"/>
            <a:pathLst>
              <a:path h="753963" w="638984">
                <a:moveTo>
                  <a:pt x="0" y="0"/>
                </a:moveTo>
                <a:lnTo>
                  <a:pt x="638984" y="0"/>
                </a:lnTo>
                <a:lnTo>
                  <a:pt x="638984" y="753964"/>
                </a:lnTo>
                <a:lnTo>
                  <a:pt x="0" y="753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73507" y="3606162"/>
            <a:ext cx="638984" cy="636588"/>
          </a:xfrm>
          <a:custGeom>
            <a:avLst/>
            <a:gdLst/>
            <a:ahLst/>
            <a:cxnLst/>
            <a:rect r="r" b="b" t="t" l="l"/>
            <a:pathLst>
              <a:path h="636588" w="638984">
                <a:moveTo>
                  <a:pt x="0" y="0"/>
                </a:moveTo>
                <a:lnTo>
                  <a:pt x="638984" y="0"/>
                </a:lnTo>
                <a:lnTo>
                  <a:pt x="638984" y="636588"/>
                </a:lnTo>
                <a:lnTo>
                  <a:pt x="0" y="636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73507" y="4629533"/>
            <a:ext cx="638984" cy="638984"/>
          </a:xfrm>
          <a:custGeom>
            <a:avLst/>
            <a:gdLst/>
            <a:ahLst/>
            <a:cxnLst/>
            <a:rect r="r" b="b" t="t" l="l"/>
            <a:pathLst>
              <a:path h="638984" w="638984">
                <a:moveTo>
                  <a:pt x="0" y="0"/>
                </a:moveTo>
                <a:lnTo>
                  <a:pt x="638984" y="0"/>
                </a:lnTo>
                <a:lnTo>
                  <a:pt x="638984" y="638984"/>
                </a:lnTo>
                <a:lnTo>
                  <a:pt x="0" y="638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73507" y="5703346"/>
            <a:ext cx="638984" cy="566299"/>
          </a:xfrm>
          <a:custGeom>
            <a:avLst/>
            <a:gdLst/>
            <a:ahLst/>
            <a:cxnLst/>
            <a:rect r="r" b="b" t="t" l="l"/>
            <a:pathLst>
              <a:path h="566299" w="638984">
                <a:moveTo>
                  <a:pt x="0" y="0"/>
                </a:moveTo>
                <a:lnTo>
                  <a:pt x="638984" y="0"/>
                </a:lnTo>
                <a:lnTo>
                  <a:pt x="638984" y="566300"/>
                </a:lnTo>
                <a:lnTo>
                  <a:pt x="0" y="56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61761" y="7779987"/>
            <a:ext cx="650730" cy="511636"/>
          </a:xfrm>
          <a:custGeom>
            <a:avLst/>
            <a:gdLst/>
            <a:ahLst/>
            <a:cxnLst/>
            <a:rect r="r" b="b" t="t" l="l"/>
            <a:pathLst>
              <a:path h="511636" w="650730">
                <a:moveTo>
                  <a:pt x="0" y="0"/>
                </a:moveTo>
                <a:lnTo>
                  <a:pt x="650730" y="0"/>
                </a:lnTo>
                <a:lnTo>
                  <a:pt x="650730" y="511637"/>
                </a:lnTo>
                <a:lnTo>
                  <a:pt x="0" y="511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36245" y="2583401"/>
            <a:ext cx="589128" cy="566299"/>
          </a:xfrm>
          <a:custGeom>
            <a:avLst/>
            <a:gdLst/>
            <a:ahLst/>
            <a:cxnLst/>
            <a:rect r="r" b="b" t="t" l="l"/>
            <a:pathLst>
              <a:path h="566299" w="589128">
                <a:moveTo>
                  <a:pt x="0" y="0"/>
                </a:moveTo>
                <a:lnTo>
                  <a:pt x="589128" y="0"/>
                </a:lnTo>
                <a:lnTo>
                  <a:pt x="589128" y="566300"/>
                </a:lnTo>
                <a:lnTo>
                  <a:pt x="0" y="566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79380" y="6631596"/>
            <a:ext cx="638984" cy="786442"/>
          </a:xfrm>
          <a:custGeom>
            <a:avLst/>
            <a:gdLst/>
            <a:ahLst/>
            <a:cxnLst/>
            <a:rect r="r" b="b" t="t" l="l"/>
            <a:pathLst>
              <a:path h="786442" w="638984">
                <a:moveTo>
                  <a:pt x="0" y="0"/>
                </a:moveTo>
                <a:lnTo>
                  <a:pt x="638984" y="0"/>
                </a:lnTo>
                <a:lnTo>
                  <a:pt x="638984" y="786441"/>
                </a:lnTo>
                <a:lnTo>
                  <a:pt x="0" y="786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43030" y="3606162"/>
            <a:ext cx="575559" cy="575559"/>
          </a:xfrm>
          <a:custGeom>
            <a:avLst/>
            <a:gdLst/>
            <a:ahLst/>
            <a:cxnLst/>
            <a:rect r="r" b="b" t="t" l="l"/>
            <a:pathLst>
              <a:path h="575559" w="575559">
                <a:moveTo>
                  <a:pt x="0" y="0"/>
                </a:moveTo>
                <a:lnTo>
                  <a:pt x="575559" y="0"/>
                </a:lnTo>
                <a:lnTo>
                  <a:pt x="575559" y="575559"/>
                </a:lnTo>
                <a:lnTo>
                  <a:pt x="0" y="5755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09933" y="4629533"/>
            <a:ext cx="641752" cy="768565"/>
          </a:xfrm>
          <a:custGeom>
            <a:avLst/>
            <a:gdLst/>
            <a:ahLst/>
            <a:cxnLst/>
            <a:rect r="r" b="b" t="t" l="l"/>
            <a:pathLst>
              <a:path h="768565" w="641752">
                <a:moveTo>
                  <a:pt x="0" y="0"/>
                </a:moveTo>
                <a:lnTo>
                  <a:pt x="641752" y="0"/>
                </a:lnTo>
                <a:lnTo>
                  <a:pt x="641752" y="768565"/>
                </a:lnTo>
                <a:lnTo>
                  <a:pt x="0" y="76856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09933" y="5665620"/>
            <a:ext cx="641752" cy="641752"/>
          </a:xfrm>
          <a:custGeom>
            <a:avLst/>
            <a:gdLst/>
            <a:ahLst/>
            <a:cxnLst/>
            <a:rect r="r" b="b" t="t" l="l"/>
            <a:pathLst>
              <a:path h="641752" w="641752">
                <a:moveTo>
                  <a:pt x="0" y="0"/>
                </a:moveTo>
                <a:lnTo>
                  <a:pt x="641752" y="0"/>
                </a:lnTo>
                <a:lnTo>
                  <a:pt x="641752" y="641752"/>
                </a:lnTo>
                <a:lnTo>
                  <a:pt x="0" y="64175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25166" y="6619173"/>
            <a:ext cx="811287" cy="811287"/>
          </a:xfrm>
          <a:custGeom>
            <a:avLst/>
            <a:gdLst/>
            <a:ahLst/>
            <a:cxnLst/>
            <a:rect r="r" b="b" t="t" l="l"/>
            <a:pathLst>
              <a:path h="811287" w="811287">
                <a:moveTo>
                  <a:pt x="0" y="0"/>
                </a:moveTo>
                <a:lnTo>
                  <a:pt x="811286" y="0"/>
                </a:lnTo>
                <a:lnTo>
                  <a:pt x="811286" y="811287"/>
                </a:lnTo>
                <a:lnTo>
                  <a:pt x="0" y="81128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84112" y="1209675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0335" y="397433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Sprints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10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14150" y="-14148"/>
            <a:ext cx="3799046" cy="4031948"/>
          </a:xfrm>
          <a:custGeom>
            <a:avLst/>
            <a:gdLst/>
            <a:ahLst/>
            <a:cxnLst/>
            <a:rect r="r" b="b" t="t" l="l"/>
            <a:pathLst>
              <a:path h="4031948" w="3799046">
                <a:moveTo>
                  <a:pt x="3799046" y="0"/>
                </a:moveTo>
                <a:lnTo>
                  <a:pt x="0" y="0"/>
                </a:lnTo>
                <a:lnTo>
                  <a:pt x="0" y="4031948"/>
                </a:lnTo>
                <a:lnTo>
                  <a:pt x="3799046" y="4031948"/>
                </a:lnTo>
                <a:lnTo>
                  <a:pt x="3799046" y="0"/>
                </a:lnTo>
                <a:close/>
              </a:path>
            </a:pathLst>
          </a:custGeom>
          <a:blipFill>
            <a:blip r:embed="rId3"/>
            <a:stretch>
              <a:fillRect l="-262490" t="-33038" r="-10270" b="-64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33" y="1213294"/>
            <a:ext cx="16143934" cy="4032492"/>
          </a:xfrm>
          <a:custGeom>
            <a:avLst/>
            <a:gdLst/>
            <a:ahLst/>
            <a:cxnLst/>
            <a:rect r="r" b="b" t="t" l="l"/>
            <a:pathLst>
              <a:path h="4032492" w="16143934">
                <a:moveTo>
                  <a:pt x="0" y="0"/>
                </a:moveTo>
                <a:lnTo>
                  <a:pt x="16143934" y="0"/>
                </a:lnTo>
                <a:lnTo>
                  <a:pt x="16143934" y="4032492"/>
                </a:lnTo>
                <a:lnTo>
                  <a:pt x="0" y="403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541801" y="2770606"/>
          <a:ext cx="14428989" cy="3371850"/>
        </p:xfrm>
        <a:graphic>
          <a:graphicData uri="http://schemas.openxmlformats.org/drawingml/2006/table">
            <a:tbl>
              <a:tblPr/>
              <a:tblGrid>
                <a:gridCol w="1660112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</a:tblGrid>
              <a:tr h="10793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s5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s8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s9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2120600" y="6924950"/>
            <a:ext cx="6180096" cy="3362050"/>
          </a:xfrm>
          <a:custGeom>
            <a:avLst/>
            <a:gdLst/>
            <a:ahLst/>
            <a:cxnLst/>
            <a:rect r="r" b="b" t="t" l="l"/>
            <a:pathLst>
              <a:path h="3362050" w="6180096">
                <a:moveTo>
                  <a:pt x="0" y="0"/>
                </a:moveTo>
                <a:lnTo>
                  <a:pt x="6180096" y="0"/>
                </a:lnTo>
                <a:lnTo>
                  <a:pt x="6180096" y="3362050"/>
                </a:lnTo>
                <a:lnTo>
                  <a:pt x="0" y="33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59" t="-121121" r="-180202" b="-71767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347650" y="7175150"/>
            <a:ext cx="1940352" cy="3111852"/>
          </a:xfrm>
          <a:custGeom>
            <a:avLst/>
            <a:gdLst/>
            <a:ahLst/>
            <a:cxnLst/>
            <a:rect r="r" b="b" t="t" l="l"/>
            <a:pathLst>
              <a:path h="3111852" w="1940352">
                <a:moveTo>
                  <a:pt x="0" y="0"/>
                </a:moveTo>
                <a:lnTo>
                  <a:pt x="1940352" y="0"/>
                </a:lnTo>
                <a:lnTo>
                  <a:pt x="1940352" y="3111852"/>
                </a:lnTo>
                <a:lnTo>
                  <a:pt x="0" y="3111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35" t="-52768" r="-483664" b="-55571"/>
            </a:stretch>
          </a:blipFill>
        </p:spPr>
      </p:sp>
      <p:sp>
        <p:nvSpPr>
          <p:cNvPr name="Freeform 7" id="7" descr="Forma  Descripción generada automáticamente"/>
          <p:cNvSpPr/>
          <p:nvPr/>
        </p:nvSpPr>
        <p:spPr>
          <a:xfrm flipH="true" flipV="false" rot="0">
            <a:off x="17051148" y="943450"/>
            <a:ext cx="1249546" cy="1089450"/>
          </a:xfrm>
          <a:custGeom>
            <a:avLst/>
            <a:gdLst/>
            <a:ahLst/>
            <a:cxnLst/>
            <a:rect r="r" b="b" t="t" l="l"/>
            <a:pathLst>
              <a:path h="1089450" w="1249546">
                <a:moveTo>
                  <a:pt x="1249546" y="0"/>
                </a:moveTo>
                <a:lnTo>
                  <a:pt x="0" y="0"/>
                </a:lnTo>
                <a:lnTo>
                  <a:pt x="0" y="1089450"/>
                </a:lnTo>
                <a:lnTo>
                  <a:pt x="1249546" y="1089450"/>
                </a:lnTo>
                <a:lnTo>
                  <a:pt x="1249546" y="0"/>
                </a:lnTo>
                <a:close/>
              </a:path>
            </a:pathLst>
          </a:custGeom>
          <a:blipFill>
            <a:blip r:embed="rId8"/>
            <a:stretch>
              <a:fillRect l="-88531" t="-14628" r="-14173" b="-16148"/>
            </a:stretch>
          </a:blipFill>
        </p:spPr>
      </p:sp>
      <p:sp>
        <p:nvSpPr>
          <p:cNvPr name="Freeform 8" id="8" descr="Forma  Descripción generada automáticamente"/>
          <p:cNvSpPr/>
          <p:nvPr/>
        </p:nvSpPr>
        <p:spPr>
          <a:xfrm flipH="true" flipV="false" rot="0">
            <a:off x="6" y="7411700"/>
            <a:ext cx="1499548" cy="2269950"/>
          </a:xfrm>
          <a:custGeom>
            <a:avLst/>
            <a:gdLst/>
            <a:ahLst/>
            <a:cxnLst/>
            <a:rect r="r" b="b" t="t" l="l"/>
            <a:pathLst>
              <a:path h="2269950" w="1499548">
                <a:moveTo>
                  <a:pt x="1499548" y="0"/>
                </a:moveTo>
                <a:lnTo>
                  <a:pt x="0" y="0"/>
                </a:lnTo>
                <a:lnTo>
                  <a:pt x="0" y="2269950"/>
                </a:lnTo>
                <a:lnTo>
                  <a:pt x="1499548" y="2269950"/>
                </a:lnTo>
                <a:lnTo>
                  <a:pt x="1499548" y="0"/>
                </a:lnTo>
                <a:close/>
              </a:path>
            </a:pathLst>
          </a:custGeom>
          <a:blipFill>
            <a:blip r:embed="rId8"/>
            <a:stretch>
              <a:fillRect l="-22288" t="-14628" r="-229650" b="-16149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true" flipV="false" rot="-10800000">
            <a:off x="-14150" y="-14148"/>
            <a:ext cx="2032550" cy="1618348"/>
          </a:xfrm>
          <a:custGeom>
            <a:avLst/>
            <a:gdLst/>
            <a:ahLst/>
            <a:cxnLst/>
            <a:rect r="r" b="b" t="t" l="l"/>
            <a:pathLst>
              <a:path h="1618348" w="2032550">
                <a:moveTo>
                  <a:pt x="2032550" y="0"/>
                </a:moveTo>
                <a:lnTo>
                  <a:pt x="0" y="0"/>
                </a:lnTo>
                <a:lnTo>
                  <a:pt x="0" y="1618348"/>
                </a:lnTo>
                <a:lnTo>
                  <a:pt x="2032550" y="1618348"/>
                </a:lnTo>
                <a:lnTo>
                  <a:pt x="2032550" y="0"/>
                </a:lnTo>
                <a:close/>
              </a:path>
            </a:pathLst>
          </a:custGeom>
          <a:blipFill>
            <a:blip r:embed="rId9"/>
            <a:stretch>
              <a:fillRect l="-259707" t="-62478" r="-7791" b="-971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50732" y="6245146"/>
            <a:ext cx="165600" cy="165600"/>
            <a:chOff x="0" y="0"/>
            <a:chExt cx="220800" cy="22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2190" y="4612106"/>
            <a:ext cx="165600" cy="165600"/>
            <a:chOff x="0" y="0"/>
            <a:chExt cx="220800" cy="22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0166" y="3157958"/>
            <a:ext cx="294600" cy="294600"/>
            <a:chOff x="0" y="0"/>
            <a:chExt cx="392800" cy="39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878104" y="2378044"/>
            <a:ext cx="156600" cy="156600"/>
            <a:chOff x="0" y="0"/>
            <a:chExt cx="208800" cy="20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788" cy="208788"/>
            </a:xfrm>
            <a:custGeom>
              <a:avLst/>
              <a:gdLst/>
              <a:ahLst/>
              <a:cxnLst/>
              <a:rect r="r" b="b" t="t" l="l"/>
              <a:pathLst>
                <a:path h="208788" w="20878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cubicBezTo>
                    <a:pt x="162052" y="0"/>
                    <a:pt x="208788" y="46736"/>
                    <a:pt x="208788" y="104394"/>
                  </a:cubicBezTo>
                  <a:cubicBezTo>
                    <a:pt x="208788" y="162052"/>
                    <a:pt x="162052" y="208788"/>
                    <a:pt x="104394" y="208788"/>
                  </a:cubicBezTo>
                  <a:cubicBezTo>
                    <a:pt x="46736" y="208788"/>
                    <a:pt x="0" y="162052"/>
                    <a:pt x="0" y="104394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34875" y="520041"/>
            <a:ext cx="7218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Cronograma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8082" y="3525766"/>
            <a:ext cx="294600" cy="294600"/>
            <a:chOff x="0" y="0"/>
            <a:chExt cx="392800" cy="39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3784927" y="4282406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784958" y="5012009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3784989" y="5741611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0870764" y="5536111"/>
            <a:ext cx="5007340" cy="487200"/>
            <a:chOff x="0" y="0"/>
            <a:chExt cx="6676453" cy="64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76422" cy="649605"/>
            </a:xfrm>
            <a:custGeom>
              <a:avLst/>
              <a:gdLst/>
              <a:ahLst/>
              <a:cxnLst/>
              <a:rect r="r" b="b" t="t" l="l"/>
              <a:pathLst>
                <a:path h="649605" w="6676422">
                  <a:moveTo>
                    <a:pt x="0" y="151257"/>
                  </a:moveTo>
                  <a:cubicBezTo>
                    <a:pt x="0" y="67691"/>
                    <a:pt x="66831" y="0"/>
                    <a:pt x="149335" y="0"/>
                  </a:cubicBezTo>
                  <a:lnTo>
                    <a:pt x="6527088" y="0"/>
                  </a:lnTo>
                  <a:cubicBezTo>
                    <a:pt x="6609592" y="0"/>
                    <a:pt x="6676422" y="67691"/>
                    <a:pt x="6676422" y="151257"/>
                  </a:cubicBezTo>
                  <a:lnTo>
                    <a:pt x="6676422" y="498348"/>
                  </a:lnTo>
                  <a:cubicBezTo>
                    <a:pt x="6676422" y="581914"/>
                    <a:pt x="6609592" y="649605"/>
                    <a:pt x="6527088" y="649605"/>
                  </a:cubicBezTo>
                  <a:lnTo>
                    <a:pt x="149335" y="649605"/>
                  </a:lnTo>
                  <a:cubicBezTo>
                    <a:pt x="66831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76161" y="4806509"/>
            <a:ext cx="2494603" cy="487200"/>
            <a:chOff x="0" y="0"/>
            <a:chExt cx="3326137" cy="64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26076" cy="649605"/>
            </a:xfrm>
            <a:custGeom>
              <a:avLst/>
              <a:gdLst/>
              <a:ahLst/>
              <a:cxnLst/>
              <a:rect r="r" b="b" t="t" l="l"/>
              <a:pathLst>
                <a:path h="649605" w="3326076">
                  <a:moveTo>
                    <a:pt x="0" y="151257"/>
                  </a:moveTo>
                  <a:cubicBezTo>
                    <a:pt x="0" y="67691"/>
                    <a:pt x="51897" y="0"/>
                    <a:pt x="115965" y="0"/>
                  </a:cubicBezTo>
                  <a:lnTo>
                    <a:pt x="3210111" y="0"/>
                  </a:lnTo>
                  <a:cubicBezTo>
                    <a:pt x="3274179" y="0"/>
                    <a:pt x="3326076" y="67691"/>
                    <a:pt x="3326076" y="151257"/>
                  </a:cubicBezTo>
                  <a:lnTo>
                    <a:pt x="3326076" y="498348"/>
                  </a:lnTo>
                  <a:cubicBezTo>
                    <a:pt x="3326076" y="581914"/>
                    <a:pt x="3274179" y="649605"/>
                    <a:pt x="3210111" y="649605"/>
                  </a:cubicBezTo>
                  <a:lnTo>
                    <a:pt x="115965" y="649605"/>
                  </a:lnTo>
                  <a:cubicBezTo>
                    <a:pt x="51897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6B8EB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446624" y="4017800"/>
            <a:ext cx="4581590" cy="487200"/>
            <a:chOff x="0" y="0"/>
            <a:chExt cx="6108787" cy="649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08672" cy="649605"/>
            </a:xfrm>
            <a:custGeom>
              <a:avLst/>
              <a:gdLst/>
              <a:ahLst/>
              <a:cxnLst/>
              <a:rect r="r" b="b" t="t" l="l"/>
              <a:pathLst>
                <a:path h="649605" w="6108672">
                  <a:moveTo>
                    <a:pt x="0" y="151257"/>
                  </a:moveTo>
                  <a:cubicBezTo>
                    <a:pt x="0" y="67691"/>
                    <a:pt x="76724" y="0"/>
                    <a:pt x="171441" y="0"/>
                  </a:cubicBezTo>
                  <a:lnTo>
                    <a:pt x="5937232" y="0"/>
                  </a:lnTo>
                  <a:cubicBezTo>
                    <a:pt x="6031948" y="0"/>
                    <a:pt x="6108672" y="67691"/>
                    <a:pt x="6108672" y="151257"/>
                  </a:cubicBezTo>
                  <a:lnTo>
                    <a:pt x="6108672" y="498348"/>
                  </a:lnTo>
                  <a:cubicBezTo>
                    <a:pt x="6108672" y="581914"/>
                    <a:pt x="6031948" y="649605"/>
                    <a:pt x="5937232" y="649605"/>
                  </a:cubicBezTo>
                  <a:lnTo>
                    <a:pt x="171441" y="649605"/>
                  </a:lnTo>
                  <a:cubicBezTo>
                    <a:pt x="76724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994467" y="6713956"/>
            <a:ext cx="14362708" cy="2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tendrá un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0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4 semanas, dedicado a la configuración de ambientes, modelamiento de datos y configuraciones de VPS y DNS.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Posterior a eso se dará inicio al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1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2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dedicado al acceso de usuarios y creación de hogares </a:t>
            </a:r>
            <a:r>
              <a:rPr lang="en-US" sz="2799" i="true">
                <a:solidFill>
                  <a:srgbClr val="36174D"/>
                </a:solidFill>
                <a:latin typeface="Arimo Italics"/>
                <a:ea typeface="Arimo Italics"/>
                <a:cs typeface="Arimo Italics"/>
                <a:sym typeface="Arimo Italics"/>
              </a:rPr>
              <a:t>(core de la aplicación)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Durante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7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dará inicio al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2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4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 dedicado a las tareas y finanzas.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70754" y="4028468"/>
            <a:ext cx="3133332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2F2F2"/>
                </a:solidFill>
                <a:latin typeface="Staatliches"/>
                <a:ea typeface="Staatliches"/>
                <a:cs typeface="Staatliches"/>
                <a:sym typeface="Staatliches"/>
              </a:rPr>
              <a:t>Configuración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570380" y="20863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26129" y="20863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55618" y="4817176"/>
            <a:ext cx="2135690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63298F"/>
                </a:solidFill>
                <a:latin typeface="Staatliches"/>
                <a:ea typeface="Staatliches"/>
                <a:cs typeface="Staatliches"/>
                <a:sym typeface="Staatliches"/>
              </a:rPr>
              <a:t>Acceso y hogares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45419" y="5548766"/>
            <a:ext cx="4658030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Tareas y finanzas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624851"/>
            <a:ext cx="6037350" cy="149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1961150" y="1426"/>
            <a:ext cx="4868730" cy="2269900"/>
          </a:xfrm>
          <a:custGeom>
            <a:avLst/>
            <a:gdLst/>
            <a:ahLst/>
            <a:cxnLst/>
            <a:rect r="r" b="b" t="t" l="l"/>
            <a:pathLst>
              <a:path h="2269900" w="4868730">
                <a:moveTo>
                  <a:pt x="0" y="0"/>
                </a:moveTo>
                <a:lnTo>
                  <a:pt x="4868730" y="0"/>
                </a:lnTo>
                <a:lnTo>
                  <a:pt x="4868730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372" t="-111785" r="-37584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14150" y="-14148"/>
            <a:ext cx="3799046" cy="4031948"/>
          </a:xfrm>
          <a:custGeom>
            <a:avLst/>
            <a:gdLst/>
            <a:ahLst/>
            <a:cxnLst/>
            <a:rect r="r" b="b" t="t" l="l"/>
            <a:pathLst>
              <a:path h="4031948" w="3799046">
                <a:moveTo>
                  <a:pt x="3799046" y="0"/>
                </a:moveTo>
                <a:lnTo>
                  <a:pt x="0" y="0"/>
                </a:lnTo>
                <a:lnTo>
                  <a:pt x="0" y="4031948"/>
                </a:lnTo>
                <a:lnTo>
                  <a:pt x="3799046" y="4031948"/>
                </a:lnTo>
                <a:lnTo>
                  <a:pt x="3799046" y="0"/>
                </a:lnTo>
                <a:close/>
              </a:path>
            </a:pathLst>
          </a:custGeom>
          <a:blipFill>
            <a:blip r:embed="rId3"/>
            <a:stretch>
              <a:fillRect l="-262490" t="-33038" r="-10270" b="-64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33" y="1213294"/>
            <a:ext cx="16143934" cy="4032492"/>
          </a:xfrm>
          <a:custGeom>
            <a:avLst/>
            <a:gdLst/>
            <a:ahLst/>
            <a:cxnLst/>
            <a:rect r="r" b="b" t="t" l="l"/>
            <a:pathLst>
              <a:path h="4032492" w="16143934">
                <a:moveTo>
                  <a:pt x="0" y="0"/>
                </a:moveTo>
                <a:lnTo>
                  <a:pt x="16143934" y="0"/>
                </a:lnTo>
                <a:lnTo>
                  <a:pt x="16143934" y="4032492"/>
                </a:lnTo>
                <a:lnTo>
                  <a:pt x="0" y="403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541801" y="2770606"/>
          <a:ext cx="14428989" cy="2614697"/>
        </p:xfrm>
        <a:graphic>
          <a:graphicData uri="http://schemas.openxmlformats.org/drawingml/2006/table">
            <a:tbl>
              <a:tblPr/>
              <a:tblGrid>
                <a:gridCol w="2017121"/>
                <a:gridCol w="1551484"/>
                <a:gridCol w="1551484"/>
                <a:gridCol w="1551484"/>
                <a:gridCol w="1551484"/>
                <a:gridCol w="1551484"/>
                <a:gridCol w="1551484"/>
                <a:gridCol w="1551484"/>
                <a:gridCol w="1551484"/>
              </a:tblGrid>
              <a:tr h="10851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s15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s18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2120600" y="6924950"/>
            <a:ext cx="6180096" cy="3362050"/>
          </a:xfrm>
          <a:custGeom>
            <a:avLst/>
            <a:gdLst/>
            <a:ahLst/>
            <a:cxnLst/>
            <a:rect r="r" b="b" t="t" l="l"/>
            <a:pathLst>
              <a:path h="3362050" w="6180096">
                <a:moveTo>
                  <a:pt x="0" y="0"/>
                </a:moveTo>
                <a:lnTo>
                  <a:pt x="6180096" y="0"/>
                </a:lnTo>
                <a:lnTo>
                  <a:pt x="6180096" y="3362050"/>
                </a:lnTo>
                <a:lnTo>
                  <a:pt x="0" y="33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59" t="-121121" r="-180202" b="-71767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347650" y="7175150"/>
            <a:ext cx="1940352" cy="3111852"/>
          </a:xfrm>
          <a:custGeom>
            <a:avLst/>
            <a:gdLst/>
            <a:ahLst/>
            <a:cxnLst/>
            <a:rect r="r" b="b" t="t" l="l"/>
            <a:pathLst>
              <a:path h="3111852" w="1940352">
                <a:moveTo>
                  <a:pt x="0" y="0"/>
                </a:moveTo>
                <a:lnTo>
                  <a:pt x="1940352" y="0"/>
                </a:lnTo>
                <a:lnTo>
                  <a:pt x="1940352" y="3111852"/>
                </a:lnTo>
                <a:lnTo>
                  <a:pt x="0" y="3111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35" t="-52768" r="-483664" b="-55571"/>
            </a:stretch>
          </a:blipFill>
        </p:spPr>
      </p:sp>
      <p:sp>
        <p:nvSpPr>
          <p:cNvPr name="Freeform 7" id="7" descr="Forma  Descripción generada automáticamente"/>
          <p:cNvSpPr/>
          <p:nvPr/>
        </p:nvSpPr>
        <p:spPr>
          <a:xfrm flipH="true" flipV="false" rot="0">
            <a:off x="17051148" y="943450"/>
            <a:ext cx="1249546" cy="1089450"/>
          </a:xfrm>
          <a:custGeom>
            <a:avLst/>
            <a:gdLst/>
            <a:ahLst/>
            <a:cxnLst/>
            <a:rect r="r" b="b" t="t" l="l"/>
            <a:pathLst>
              <a:path h="1089450" w="1249546">
                <a:moveTo>
                  <a:pt x="1249546" y="0"/>
                </a:moveTo>
                <a:lnTo>
                  <a:pt x="0" y="0"/>
                </a:lnTo>
                <a:lnTo>
                  <a:pt x="0" y="1089450"/>
                </a:lnTo>
                <a:lnTo>
                  <a:pt x="1249546" y="1089450"/>
                </a:lnTo>
                <a:lnTo>
                  <a:pt x="1249546" y="0"/>
                </a:lnTo>
                <a:close/>
              </a:path>
            </a:pathLst>
          </a:custGeom>
          <a:blipFill>
            <a:blip r:embed="rId8"/>
            <a:stretch>
              <a:fillRect l="-88531" t="-14628" r="-14173" b="-16148"/>
            </a:stretch>
          </a:blipFill>
        </p:spPr>
      </p:sp>
      <p:sp>
        <p:nvSpPr>
          <p:cNvPr name="Freeform 8" id="8" descr="Forma  Descripción generada automáticamente"/>
          <p:cNvSpPr/>
          <p:nvPr/>
        </p:nvSpPr>
        <p:spPr>
          <a:xfrm flipH="true" flipV="false" rot="0">
            <a:off x="6" y="7411700"/>
            <a:ext cx="1499548" cy="2269950"/>
          </a:xfrm>
          <a:custGeom>
            <a:avLst/>
            <a:gdLst/>
            <a:ahLst/>
            <a:cxnLst/>
            <a:rect r="r" b="b" t="t" l="l"/>
            <a:pathLst>
              <a:path h="2269950" w="1499548">
                <a:moveTo>
                  <a:pt x="1499548" y="0"/>
                </a:moveTo>
                <a:lnTo>
                  <a:pt x="0" y="0"/>
                </a:lnTo>
                <a:lnTo>
                  <a:pt x="0" y="2269950"/>
                </a:lnTo>
                <a:lnTo>
                  <a:pt x="1499548" y="2269950"/>
                </a:lnTo>
                <a:lnTo>
                  <a:pt x="1499548" y="0"/>
                </a:lnTo>
                <a:close/>
              </a:path>
            </a:pathLst>
          </a:custGeom>
          <a:blipFill>
            <a:blip r:embed="rId8"/>
            <a:stretch>
              <a:fillRect l="-22288" t="-14628" r="-229650" b="-16149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true" flipV="false" rot="-10800000">
            <a:off x="-14150" y="-14148"/>
            <a:ext cx="2032550" cy="1618348"/>
          </a:xfrm>
          <a:custGeom>
            <a:avLst/>
            <a:gdLst/>
            <a:ahLst/>
            <a:cxnLst/>
            <a:rect r="r" b="b" t="t" l="l"/>
            <a:pathLst>
              <a:path h="1618348" w="2032550">
                <a:moveTo>
                  <a:pt x="2032550" y="0"/>
                </a:moveTo>
                <a:lnTo>
                  <a:pt x="0" y="0"/>
                </a:lnTo>
                <a:lnTo>
                  <a:pt x="0" y="1618348"/>
                </a:lnTo>
                <a:lnTo>
                  <a:pt x="2032550" y="1618348"/>
                </a:lnTo>
                <a:lnTo>
                  <a:pt x="2032550" y="0"/>
                </a:lnTo>
                <a:close/>
              </a:path>
            </a:pathLst>
          </a:custGeom>
          <a:blipFill>
            <a:blip r:embed="rId9"/>
            <a:stretch>
              <a:fillRect l="-259707" t="-62478" r="-7791" b="-971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50732" y="6245146"/>
            <a:ext cx="165600" cy="165600"/>
            <a:chOff x="0" y="0"/>
            <a:chExt cx="220800" cy="22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2190" y="4612106"/>
            <a:ext cx="165600" cy="165600"/>
            <a:chOff x="0" y="0"/>
            <a:chExt cx="220800" cy="22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0166" y="3157958"/>
            <a:ext cx="294600" cy="294600"/>
            <a:chOff x="0" y="0"/>
            <a:chExt cx="392800" cy="39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878104" y="2378044"/>
            <a:ext cx="156600" cy="156600"/>
            <a:chOff x="0" y="0"/>
            <a:chExt cx="208800" cy="20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788" cy="208788"/>
            </a:xfrm>
            <a:custGeom>
              <a:avLst/>
              <a:gdLst/>
              <a:ahLst/>
              <a:cxnLst/>
              <a:rect r="r" b="b" t="t" l="l"/>
              <a:pathLst>
                <a:path h="208788" w="20878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cubicBezTo>
                    <a:pt x="162052" y="0"/>
                    <a:pt x="208788" y="46736"/>
                    <a:pt x="208788" y="104394"/>
                  </a:cubicBezTo>
                  <a:cubicBezTo>
                    <a:pt x="208788" y="162052"/>
                    <a:pt x="162052" y="208788"/>
                    <a:pt x="104394" y="208788"/>
                  </a:cubicBezTo>
                  <a:cubicBezTo>
                    <a:pt x="46736" y="208788"/>
                    <a:pt x="0" y="162052"/>
                    <a:pt x="0" y="104394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34875" y="520041"/>
            <a:ext cx="7218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Cronograma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8082" y="3525766"/>
            <a:ext cx="294600" cy="294600"/>
            <a:chOff x="0" y="0"/>
            <a:chExt cx="392800" cy="39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3784927" y="4282406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784958" y="5012009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558706" y="4017800"/>
            <a:ext cx="4595640" cy="487200"/>
            <a:chOff x="0" y="0"/>
            <a:chExt cx="6127520" cy="64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27407" cy="649605"/>
            </a:xfrm>
            <a:custGeom>
              <a:avLst/>
              <a:gdLst/>
              <a:ahLst/>
              <a:cxnLst/>
              <a:rect r="r" b="b" t="t" l="l"/>
              <a:pathLst>
                <a:path h="649605" w="6127407">
                  <a:moveTo>
                    <a:pt x="0" y="151257"/>
                  </a:moveTo>
                  <a:cubicBezTo>
                    <a:pt x="0" y="67691"/>
                    <a:pt x="95606" y="0"/>
                    <a:pt x="213634" y="0"/>
                  </a:cubicBezTo>
                  <a:lnTo>
                    <a:pt x="5913773" y="0"/>
                  </a:lnTo>
                  <a:cubicBezTo>
                    <a:pt x="6031800" y="0"/>
                    <a:pt x="6127407" y="67691"/>
                    <a:pt x="6127407" y="151257"/>
                  </a:cubicBezTo>
                  <a:lnTo>
                    <a:pt x="6127407" y="498348"/>
                  </a:lnTo>
                  <a:cubicBezTo>
                    <a:pt x="6127407" y="581914"/>
                    <a:pt x="6031800" y="649605"/>
                    <a:pt x="5913773" y="649605"/>
                  </a:cubicBezTo>
                  <a:lnTo>
                    <a:pt x="213634" y="649605"/>
                  </a:lnTo>
                  <a:cubicBezTo>
                    <a:pt x="95606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6B8EB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290499" y="4806509"/>
            <a:ext cx="4524291" cy="487200"/>
            <a:chOff x="0" y="0"/>
            <a:chExt cx="6032388" cy="64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32275" cy="649605"/>
            </a:xfrm>
            <a:custGeom>
              <a:avLst/>
              <a:gdLst/>
              <a:ahLst/>
              <a:cxnLst/>
              <a:rect r="r" b="b" t="t" l="l"/>
              <a:pathLst>
                <a:path h="649605" w="6032275">
                  <a:moveTo>
                    <a:pt x="0" y="151257"/>
                  </a:moveTo>
                  <a:cubicBezTo>
                    <a:pt x="0" y="67691"/>
                    <a:pt x="75764" y="0"/>
                    <a:pt x="169297" y="0"/>
                  </a:cubicBezTo>
                  <a:lnTo>
                    <a:pt x="5862978" y="0"/>
                  </a:lnTo>
                  <a:cubicBezTo>
                    <a:pt x="5956510" y="0"/>
                    <a:pt x="6032275" y="67691"/>
                    <a:pt x="6032275" y="151257"/>
                  </a:cubicBezTo>
                  <a:lnTo>
                    <a:pt x="6032275" y="498348"/>
                  </a:lnTo>
                  <a:cubicBezTo>
                    <a:pt x="6032275" y="581914"/>
                    <a:pt x="5956510" y="649605"/>
                    <a:pt x="5862978" y="649605"/>
                  </a:cubicBezTo>
                  <a:lnTo>
                    <a:pt x="169297" y="649605"/>
                  </a:lnTo>
                  <a:cubicBezTo>
                    <a:pt x="75764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876414" y="5966328"/>
            <a:ext cx="14471236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Durante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11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comenzará el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3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3 semanas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dedicado a notificaciones y suscripciones.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Finalmente en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14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comenzará el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4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dedicado a “reglas, chat y pagos”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3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58706" y="4115241"/>
            <a:ext cx="4595640" cy="30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sz="1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Notificaciones y suscripciones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71449" y="4817176"/>
            <a:ext cx="4524291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2F2F2"/>
                </a:solidFill>
                <a:latin typeface="Staatliches"/>
                <a:ea typeface="Staatliches"/>
                <a:cs typeface="Staatliches"/>
                <a:sym typeface="Staatliches"/>
              </a:rPr>
              <a:t>reglas, chat y pagos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558706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59875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25847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89161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Examen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846370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8631950" y="4249250"/>
            <a:ext cx="9656054" cy="6037750"/>
          </a:xfrm>
          <a:custGeom>
            <a:avLst/>
            <a:gdLst/>
            <a:ahLst/>
            <a:cxnLst/>
            <a:rect r="r" b="b" t="t" l="l"/>
            <a:pathLst>
              <a:path h="6037750" w="9656054">
                <a:moveTo>
                  <a:pt x="0" y="0"/>
                </a:moveTo>
                <a:lnTo>
                  <a:pt x="9656054" y="0"/>
                </a:lnTo>
                <a:lnTo>
                  <a:pt x="9656054" y="6037750"/>
                </a:lnTo>
                <a:lnTo>
                  <a:pt x="0" y="603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10701860" y="1736836"/>
            <a:ext cx="2683502" cy="2675792"/>
          </a:xfrm>
          <a:custGeom>
            <a:avLst/>
            <a:gdLst/>
            <a:ahLst/>
            <a:cxnLst/>
            <a:rect r="r" b="b" t="t" l="l"/>
            <a:pathLst>
              <a:path h="2675792" w="2683502">
                <a:moveTo>
                  <a:pt x="0" y="0"/>
                </a:moveTo>
                <a:lnTo>
                  <a:pt x="2683501" y="0"/>
                </a:lnTo>
                <a:lnTo>
                  <a:pt x="2683501" y="2675791"/>
                </a:lnTo>
                <a:lnTo>
                  <a:pt x="0" y="267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384750" y="5715000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8974152" y="4518018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52088" y="7620626"/>
            <a:ext cx="296418" cy="296418"/>
            <a:chOff x="0" y="0"/>
            <a:chExt cx="395224" cy="395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224" cy="395224"/>
            </a:xfrm>
            <a:custGeom>
              <a:avLst/>
              <a:gdLst/>
              <a:ahLst/>
              <a:cxnLst/>
              <a:rect r="r" b="b" t="t" l="l"/>
              <a:pathLst>
                <a:path h="395224" w="395224">
                  <a:moveTo>
                    <a:pt x="0" y="197612"/>
                  </a:moveTo>
                  <a:cubicBezTo>
                    <a:pt x="0" y="88519"/>
                    <a:pt x="88519" y="0"/>
                    <a:pt x="197612" y="0"/>
                  </a:cubicBezTo>
                  <a:cubicBezTo>
                    <a:pt x="306705" y="0"/>
                    <a:pt x="395224" y="88519"/>
                    <a:pt x="395224" y="197612"/>
                  </a:cubicBezTo>
                  <a:cubicBezTo>
                    <a:pt x="395224" y="306705"/>
                    <a:pt x="306705" y="395224"/>
                    <a:pt x="197612" y="395224"/>
                  </a:cubicBezTo>
                  <a:cubicBezTo>
                    <a:pt x="88519" y="395224"/>
                    <a:pt x="0" y="306705"/>
                    <a:pt x="0" y="197612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75478" y="1205232"/>
            <a:ext cx="215312" cy="215312"/>
            <a:chOff x="0" y="0"/>
            <a:chExt cx="287083" cy="287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 descr="Logotipo  Descripción generada automáticamente"/>
          <p:cNvSpPr/>
          <p:nvPr/>
        </p:nvSpPr>
        <p:spPr>
          <a:xfrm flipH="false" flipV="false" rot="-5400000">
            <a:off x="11296137" y="2208319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198" t="-1279" r="-43120" b="-44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3840" y="4346265"/>
            <a:ext cx="7764631" cy="384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Roo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maid propone una solución integral para la vida en común, resolviendo los principales puntos de fricción en hogares compartidos. 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Es un proyecto con alto potencial de adopción de su publico objetivo diferenciándose por unir gestión, comunicación y motivación en un solo producto.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3840" y="2542125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</a:t>
            </a: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clusión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83799" y="1736836"/>
            <a:ext cx="4534401" cy="5883790"/>
            <a:chOff x="0" y="0"/>
            <a:chExt cx="6045868" cy="7845054"/>
          </a:xfrm>
        </p:grpSpPr>
        <p:sp>
          <p:nvSpPr>
            <p:cNvPr name="Freeform 19" id="19"/>
            <p:cNvSpPr/>
            <p:nvPr/>
          </p:nvSpPr>
          <p:spPr>
            <a:xfrm flipH="false" flipV="false" rot="1374256">
              <a:off x="1218241" y="426754"/>
              <a:ext cx="3609386" cy="6991546"/>
            </a:xfrm>
            <a:custGeom>
              <a:avLst/>
              <a:gdLst/>
              <a:ahLst/>
              <a:cxnLst/>
              <a:rect r="r" b="b" t="t" l="l"/>
              <a:pathLst>
                <a:path h="6991546" w="3609386">
                  <a:moveTo>
                    <a:pt x="0" y="0"/>
                  </a:moveTo>
                  <a:lnTo>
                    <a:pt x="3609386" y="0"/>
                  </a:lnTo>
                  <a:lnTo>
                    <a:pt x="3609386" y="6991546"/>
                  </a:lnTo>
                  <a:lnTo>
                    <a:pt x="0" y="69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399905">
              <a:off x="1367220" y="1780834"/>
              <a:ext cx="3729589" cy="3729589"/>
            </a:xfrm>
            <a:custGeom>
              <a:avLst/>
              <a:gdLst/>
              <a:ahLst/>
              <a:cxnLst/>
              <a:rect r="r" b="b" t="t" l="l"/>
              <a:pathLst>
                <a:path h="3729589" w="3729589">
                  <a:moveTo>
                    <a:pt x="0" y="0"/>
                  </a:moveTo>
                  <a:lnTo>
                    <a:pt x="3729590" y="0"/>
                  </a:lnTo>
                  <a:lnTo>
                    <a:pt x="3729590" y="3729589"/>
                  </a:lnTo>
                  <a:lnTo>
                    <a:pt x="0" y="372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n que contiene electrónica, cd, computadora  Descripción generada automáticamente"/>
          <p:cNvSpPr/>
          <p:nvPr/>
        </p:nvSpPr>
        <p:spPr>
          <a:xfrm flipH="false" flipV="false" rot="0">
            <a:off x="0" y="5916700"/>
            <a:ext cx="3083348" cy="4370302"/>
          </a:xfrm>
          <a:custGeom>
            <a:avLst/>
            <a:gdLst/>
            <a:ahLst/>
            <a:cxnLst/>
            <a:rect r="r" b="b" t="t" l="l"/>
            <a:pathLst>
              <a:path h="4370302" w="3083348">
                <a:moveTo>
                  <a:pt x="0" y="0"/>
                </a:moveTo>
                <a:lnTo>
                  <a:pt x="3083348" y="0"/>
                </a:lnTo>
                <a:lnTo>
                  <a:pt x="3083348" y="4370302"/>
                </a:lnTo>
                <a:lnTo>
                  <a:pt x="0" y="43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832" t="0" r="-34544" b="-4919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18848" y="1539096"/>
            <a:ext cx="7386854" cy="4252052"/>
          </a:xfrm>
          <a:custGeom>
            <a:avLst/>
            <a:gdLst/>
            <a:ahLst/>
            <a:cxnLst/>
            <a:rect r="r" b="b" t="t" l="l"/>
            <a:pathLst>
              <a:path h="4252052" w="7386854">
                <a:moveTo>
                  <a:pt x="0" y="0"/>
                </a:moveTo>
                <a:lnTo>
                  <a:pt x="7386854" y="0"/>
                </a:lnTo>
                <a:lnTo>
                  <a:pt x="7386854" y="4252052"/>
                </a:lnTo>
                <a:lnTo>
                  <a:pt x="0" y="425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8688" r="-133575" b="-4289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618276" y="262178"/>
            <a:ext cx="4067098" cy="3486148"/>
          </a:xfrm>
          <a:custGeom>
            <a:avLst/>
            <a:gdLst/>
            <a:ahLst/>
            <a:cxnLst/>
            <a:rect r="r" b="b" t="t" l="l"/>
            <a:pathLst>
              <a:path h="3486148" w="4067098">
                <a:moveTo>
                  <a:pt x="0" y="0"/>
                </a:moveTo>
                <a:lnTo>
                  <a:pt x="4067098" y="0"/>
                </a:lnTo>
                <a:lnTo>
                  <a:pt x="4067098" y="3486148"/>
                </a:lnTo>
                <a:lnTo>
                  <a:pt x="0" y="3486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656" t="-15539" r="-97577" b="-56547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15200" y="-603198"/>
            <a:ext cx="1759200" cy="2852398"/>
          </a:xfrm>
          <a:custGeom>
            <a:avLst/>
            <a:gdLst/>
            <a:ahLst/>
            <a:cxnLst/>
            <a:rect r="r" b="b" t="t" l="l"/>
            <a:pathLst>
              <a:path h="2852398" w="1759200">
                <a:moveTo>
                  <a:pt x="0" y="0"/>
                </a:moveTo>
                <a:lnTo>
                  <a:pt x="1759200" y="0"/>
                </a:lnTo>
                <a:lnTo>
                  <a:pt x="1759200" y="2852398"/>
                </a:lnTo>
                <a:lnTo>
                  <a:pt x="0" y="2852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18" t="-50527" r="-465090" b="-48988"/>
            </a:stretch>
          </a:blipFill>
        </p:spPr>
      </p:sp>
      <p:sp>
        <p:nvSpPr>
          <p:cNvPr name="Freeform 6" id="6" descr="Imagen que contiene Gráfico circular  Descripción generada automáticamente"/>
          <p:cNvSpPr/>
          <p:nvPr/>
        </p:nvSpPr>
        <p:spPr>
          <a:xfrm flipH="false" flipV="false" rot="-5279581">
            <a:off x="-548280" y="6050426"/>
            <a:ext cx="4507324" cy="2005608"/>
          </a:xfrm>
          <a:custGeom>
            <a:avLst/>
            <a:gdLst/>
            <a:ahLst/>
            <a:cxnLst/>
            <a:rect r="r" b="b" t="t" l="l"/>
            <a:pathLst>
              <a:path h="2005608" w="4507324">
                <a:moveTo>
                  <a:pt x="0" y="0"/>
                </a:moveTo>
                <a:lnTo>
                  <a:pt x="4507324" y="0"/>
                </a:lnTo>
                <a:lnTo>
                  <a:pt x="4507324" y="2005608"/>
                </a:lnTo>
                <a:lnTo>
                  <a:pt x="0" y="2005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90" t="-20418" r="-4402" b="-22798"/>
            </a:stretch>
          </a:blipFill>
        </p:spPr>
      </p:sp>
      <p:sp>
        <p:nvSpPr>
          <p:cNvPr name="Freeform 7" id="7" descr="Icono  Descripción generada automáticamente"/>
          <p:cNvSpPr/>
          <p:nvPr/>
        </p:nvSpPr>
        <p:spPr>
          <a:xfrm flipH="false" flipV="false" rot="-2932260">
            <a:off x="881894" y="7459956"/>
            <a:ext cx="3024668" cy="1340134"/>
          </a:xfrm>
          <a:custGeom>
            <a:avLst/>
            <a:gdLst/>
            <a:ahLst/>
            <a:cxnLst/>
            <a:rect r="r" b="b" t="t" l="l"/>
            <a:pathLst>
              <a:path h="1340134" w="3024668">
                <a:moveTo>
                  <a:pt x="0" y="0"/>
                </a:moveTo>
                <a:lnTo>
                  <a:pt x="3024668" y="0"/>
                </a:lnTo>
                <a:lnTo>
                  <a:pt x="3024668" y="1340134"/>
                </a:lnTo>
                <a:lnTo>
                  <a:pt x="0" y="1340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39" t="-19459" r="-6273" b="-19319"/>
            </a:stretch>
          </a:blipFill>
        </p:spPr>
      </p:sp>
      <p:sp>
        <p:nvSpPr>
          <p:cNvPr name="Freeform 8" id="8" descr="Patrón de fondo  Descripción generada automáticamente con confianza baja"/>
          <p:cNvSpPr/>
          <p:nvPr/>
        </p:nvSpPr>
        <p:spPr>
          <a:xfrm flipH="false" flipV="false" rot="0">
            <a:off x="15750" y="7019500"/>
            <a:ext cx="4573900" cy="3267502"/>
          </a:xfrm>
          <a:custGeom>
            <a:avLst/>
            <a:gdLst/>
            <a:ahLst/>
            <a:cxnLst/>
            <a:rect r="r" b="b" t="t" l="l"/>
            <a:pathLst>
              <a:path h="3267502" w="4573900">
                <a:moveTo>
                  <a:pt x="0" y="0"/>
                </a:moveTo>
                <a:lnTo>
                  <a:pt x="4573900" y="0"/>
                </a:lnTo>
                <a:lnTo>
                  <a:pt x="4573900" y="3267502"/>
                </a:lnTo>
                <a:lnTo>
                  <a:pt x="0" y="3267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4060" t="-26277" r="-5503" b="-30858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false" flipV="false" rot="0">
            <a:off x="0" y="8668950"/>
            <a:ext cx="3463546" cy="1618050"/>
          </a:xfrm>
          <a:custGeom>
            <a:avLst/>
            <a:gdLst/>
            <a:ahLst/>
            <a:cxnLst/>
            <a:rect r="r" b="b" t="t" l="l"/>
            <a:pathLst>
              <a:path h="1618050" w="3463546">
                <a:moveTo>
                  <a:pt x="0" y="0"/>
                </a:moveTo>
                <a:lnTo>
                  <a:pt x="3463546" y="0"/>
                </a:lnTo>
                <a:lnTo>
                  <a:pt x="3463546" y="1618050"/>
                </a:lnTo>
                <a:lnTo>
                  <a:pt x="0" y="1618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1087" t="-62491" r="-4578" b="-97185"/>
            </a:stretch>
          </a:blipFill>
        </p:spPr>
      </p:sp>
      <p:sp>
        <p:nvSpPr>
          <p:cNvPr name="Freeform 10" id="10" descr="Forma  Descripción generada automáticamente"/>
          <p:cNvSpPr/>
          <p:nvPr/>
        </p:nvSpPr>
        <p:spPr>
          <a:xfrm flipH="false" flipV="false" rot="0">
            <a:off x="16371398" y="8454400"/>
            <a:ext cx="1916602" cy="1089450"/>
          </a:xfrm>
          <a:custGeom>
            <a:avLst/>
            <a:gdLst/>
            <a:ahLst/>
            <a:cxnLst/>
            <a:rect r="r" b="b" t="t" l="l"/>
            <a:pathLst>
              <a:path h="1089450" w="1916602">
                <a:moveTo>
                  <a:pt x="0" y="0"/>
                </a:moveTo>
                <a:lnTo>
                  <a:pt x="1916602" y="0"/>
                </a:lnTo>
                <a:lnTo>
                  <a:pt x="191660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369" t="-14628" r="-23785" b="-16148"/>
            </a:stretch>
          </a:blipFill>
        </p:spPr>
      </p:sp>
      <p:sp>
        <p:nvSpPr>
          <p:cNvPr name="Freeform 11" id="11" descr="Forma  Descripción generada automáticamente"/>
          <p:cNvSpPr/>
          <p:nvPr/>
        </p:nvSpPr>
        <p:spPr>
          <a:xfrm flipH="true" flipV="false" rot="0">
            <a:off x="2" y="997600"/>
            <a:ext cx="2286950" cy="2269900"/>
          </a:xfrm>
          <a:custGeom>
            <a:avLst/>
            <a:gdLst/>
            <a:ahLst/>
            <a:cxnLst/>
            <a:rect r="r" b="b" t="t" l="l"/>
            <a:pathLst>
              <a:path h="2269900" w="2286950">
                <a:moveTo>
                  <a:pt x="2286950" y="0"/>
                </a:moveTo>
                <a:lnTo>
                  <a:pt x="0" y="0"/>
                </a:lnTo>
                <a:lnTo>
                  <a:pt x="0" y="2269900"/>
                </a:lnTo>
                <a:lnTo>
                  <a:pt x="2286950" y="2269900"/>
                </a:lnTo>
                <a:lnTo>
                  <a:pt x="2286950" y="0"/>
                </a:lnTo>
                <a:close/>
              </a:path>
            </a:pathLst>
          </a:custGeom>
          <a:blipFill>
            <a:blip r:embed="rId11"/>
            <a:stretch>
              <a:fillRect l="-14618" t="-14628" r="-116140" b="-16148"/>
            </a:stretch>
          </a:blipFill>
        </p:spPr>
      </p:sp>
      <p:sp>
        <p:nvSpPr>
          <p:cNvPr name="Freeform 12" id="12" descr="Círculo  Descripción generada automáticamente"/>
          <p:cNvSpPr/>
          <p:nvPr/>
        </p:nvSpPr>
        <p:spPr>
          <a:xfrm flipH="true" flipV="false" rot="0">
            <a:off x="15131624" y="1729440"/>
            <a:ext cx="1347380" cy="1343504"/>
          </a:xfrm>
          <a:custGeom>
            <a:avLst/>
            <a:gdLst/>
            <a:ahLst/>
            <a:cxnLst/>
            <a:rect r="r" b="b" t="t" l="l"/>
            <a:pathLst>
              <a:path h="1343504" w="1347380">
                <a:moveTo>
                  <a:pt x="1347380" y="0"/>
                </a:moveTo>
                <a:lnTo>
                  <a:pt x="0" y="0"/>
                </a:lnTo>
                <a:lnTo>
                  <a:pt x="0" y="1343504"/>
                </a:lnTo>
                <a:lnTo>
                  <a:pt x="1347380" y="1343504"/>
                </a:lnTo>
                <a:lnTo>
                  <a:pt x="1347380" y="0"/>
                </a:lnTo>
                <a:close/>
              </a:path>
            </a:pathLst>
          </a:custGeom>
          <a:blipFill>
            <a:blip r:embed="rId12"/>
            <a:stretch>
              <a:fillRect l="-53858" t="-7549" r="-50917" b="-79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63960" y="2587117"/>
            <a:ext cx="10903350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9"/>
              </a:lnSpc>
            </a:pPr>
            <a:r>
              <a:rPr lang="en-US" sz="199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¡Gracias!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3960" y="5229219"/>
            <a:ext cx="10903350" cy="132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¿Alguna pregunta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?</a:t>
            </a:r>
          </a:p>
          <a:p>
            <a:pPr algn="ctr">
              <a:lnSpc>
                <a:spcPts val="345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616076" y="5633414"/>
            <a:ext cx="154936" cy="154936"/>
            <a:chOff x="0" y="0"/>
            <a:chExt cx="206581" cy="2065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241952" y="3384038"/>
            <a:ext cx="291510" cy="291510"/>
            <a:chOff x="0" y="0"/>
            <a:chExt cx="388680" cy="3886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379220" y="8037304"/>
            <a:ext cx="291510" cy="291510"/>
            <a:chOff x="0" y="0"/>
            <a:chExt cx="388680" cy="3886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343400" y="7674570"/>
            <a:ext cx="154936" cy="154936"/>
            <a:chOff x="0" y="0"/>
            <a:chExt cx="206581" cy="2065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472450" y="1668796"/>
            <a:ext cx="291510" cy="291510"/>
            <a:chOff x="0" y="0"/>
            <a:chExt cx="388680" cy="3886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37468" y="3868568"/>
            <a:ext cx="211746" cy="211746"/>
            <a:chOff x="0" y="0"/>
            <a:chExt cx="282328" cy="2823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2321" cy="282321"/>
            </a:xfrm>
            <a:custGeom>
              <a:avLst/>
              <a:gdLst/>
              <a:ahLst/>
              <a:cxnLst/>
              <a:rect r="r" b="b" t="t" l="l"/>
              <a:pathLst>
                <a:path h="282321" w="282321">
                  <a:moveTo>
                    <a:pt x="0" y="0"/>
                  </a:moveTo>
                  <a:lnTo>
                    <a:pt x="282321" y="0"/>
                  </a:lnTo>
                  <a:lnTo>
                    <a:pt x="282321" y="282321"/>
                  </a:lnTo>
                  <a:lnTo>
                    <a:pt x="0" y="282321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862612" y="5364102"/>
            <a:ext cx="154936" cy="154936"/>
            <a:chOff x="0" y="0"/>
            <a:chExt cx="206581" cy="2065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436746" y="5948522"/>
            <a:ext cx="211746" cy="211746"/>
            <a:chOff x="0" y="0"/>
            <a:chExt cx="282328" cy="28232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2321" cy="282321"/>
            </a:xfrm>
            <a:custGeom>
              <a:avLst/>
              <a:gdLst/>
              <a:ahLst/>
              <a:cxnLst/>
              <a:rect r="r" b="b" t="t" l="l"/>
              <a:pathLst>
                <a:path h="282321" w="282321">
                  <a:moveTo>
                    <a:pt x="0" y="0"/>
                  </a:moveTo>
                  <a:lnTo>
                    <a:pt x="282321" y="0"/>
                  </a:lnTo>
                  <a:lnTo>
                    <a:pt x="282321" y="282321"/>
                  </a:lnTo>
                  <a:lnTo>
                    <a:pt x="0" y="282321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6987677" y="5101450"/>
            <a:ext cx="4312647" cy="5809110"/>
          </a:xfrm>
          <a:custGeom>
            <a:avLst/>
            <a:gdLst/>
            <a:ahLst/>
            <a:cxnLst/>
            <a:rect r="r" b="b" t="t" l="l"/>
            <a:pathLst>
              <a:path h="5809110" w="4312647">
                <a:moveTo>
                  <a:pt x="0" y="0"/>
                </a:moveTo>
                <a:lnTo>
                  <a:pt x="4312646" y="0"/>
                </a:lnTo>
                <a:lnTo>
                  <a:pt x="4312646" y="5809110"/>
                </a:lnTo>
                <a:lnTo>
                  <a:pt x="0" y="5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349" t="0" r="-1734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45" t="-52039" r="-483896" b="-53438"/>
            </a:stretch>
          </a:blipFill>
        </p:spPr>
      </p:sp>
      <p:sp>
        <p:nvSpPr>
          <p:cNvPr name="Freeform 5" id="5" descr="Imagen que contiene Forma  Descripción generada automáticamente"/>
          <p:cNvSpPr/>
          <p:nvPr/>
        </p:nvSpPr>
        <p:spPr>
          <a:xfrm flipH="false" flipV="false" rot="0">
            <a:off x="14038820" y="6275532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319" t="-5159" r="-45618" b="-7441"/>
            </a:stretch>
          </a:blipFill>
        </p:spPr>
      </p:sp>
      <p:sp>
        <p:nvSpPr>
          <p:cNvPr name="Freeform 6" id="6" descr="Logotipo  Descripción generada automáticamente"/>
          <p:cNvSpPr/>
          <p:nvPr/>
        </p:nvSpPr>
        <p:spPr>
          <a:xfrm flipH="false" flipV="false" rot="-5400000">
            <a:off x="11153695" y="3129858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198" t="-1279" r="-43120" b="-4449"/>
            </a:stretch>
          </a:blipFill>
        </p:spPr>
      </p:sp>
      <p:sp>
        <p:nvSpPr>
          <p:cNvPr name="Freeform 7" id="7" descr="Dibujo de una persona  Descripción generada automáticamente con confianza media"/>
          <p:cNvSpPr/>
          <p:nvPr/>
        </p:nvSpPr>
        <p:spPr>
          <a:xfrm flipH="false" flipV="false" rot="-5400000">
            <a:off x="13894807" y="-229647"/>
            <a:ext cx="4609955" cy="4961140"/>
          </a:xfrm>
          <a:custGeom>
            <a:avLst/>
            <a:gdLst/>
            <a:ahLst/>
            <a:cxnLst/>
            <a:rect r="r" b="b" t="t" l="l"/>
            <a:pathLst>
              <a:path h="4961140" w="4609955">
                <a:moveTo>
                  <a:pt x="0" y="0"/>
                </a:moveTo>
                <a:lnTo>
                  <a:pt x="4609955" y="0"/>
                </a:lnTo>
                <a:lnTo>
                  <a:pt x="4609955" y="4961139"/>
                </a:lnTo>
                <a:lnTo>
                  <a:pt x="0" y="4961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965" r="-130291" b="-4404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582978" y="4610479"/>
            <a:ext cx="2548596" cy="2456209"/>
          </a:xfrm>
          <a:custGeom>
            <a:avLst/>
            <a:gdLst/>
            <a:ahLst/>
            <a:cxnLst/>
            <a:rect r="r" b="b" t="t" l="l"/>
            <a:pathLst>
              <a:path h="2456209" w="2548596">
                <a:moveTo>
                  <a:pt x="0" y="0"/>
                </a:moveTo>
                <a:lnTo>
                  <a:pt x="2548596" y="0"/>
                </a:lnTo>
                <a:lnTo>
                  <a:pt x="2548596" y="2456210"/>
                </a:lnTo>
                <a:lnTo>
                  <a:pt x="0" y="2456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7374" y="3861579"/>
            <a:ext cx="9423790" cy="56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H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ogares cada vez más pequeños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(2,8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ers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onas en prome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dio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Dificultades para acceder a vivienda propia entre jóvenes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(solo 25 % de los menores de 35 puede comprar).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Retraso en la emancipación: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muchos jóvenes siguen viviendo con padres hasta los 25–30 años.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Quienes se independizan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, suelen hacerlo en grupos por el alto costo de arrendar solos.</a:t>
            </a:r>
          </a:p>
          <a:p>
            <a:pPr algn="l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461" y="1658994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589976" y="304628"/>
            <a:ext cx="4052948" cy="3415398"/>
          </a:xfrm>
          <a:custGeom>
            <a:avLst/>
            <a:gdLst/>
            <a:ahLst/>
            <a:cxnLst/>
            <a:rect r="r" b="b" t="t" l="l"/>
            <a:pathLst>
              <a:path h="3415398" w="4052948">
                <a:moveTo>
                  <a:pt x="0" y="0"/>
                </a:moveTo>
                <a:lnTo>
                  <a:pt x="4052948" y="0"/>
                </a:lnTo>
                <a:lnTo>
                  <a:pt x="4052948" y="3415398"/>
                </a:lnTo>
                <a:lnTo>
                  <a:pt x="0" y="341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89" t="-15858" r="-98268" b="-5979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5" t="-52039" r="-483896" b="-53438"/>
            </a:stretch>
          </a:blipFill>
        </p:spPr>
      </p:sp>
      <p:sp>
        <p:nvSpPr>
          <p:cNvPr name="Freeform 6" id="6" descr="Imagen que contiene Forma  Descripción generada automáticamente"/>
          <p:cNvSpPr/>
          <p:nvPr/>
        </p:nvSpPr>
        <p:spPr>
          <a:xfrm flipH="false" flipV="false" rot="0">
            <a:off x="14038820" y="6275532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319" t="-5159" r="-45618" b="-7441"/>
            </a:stretch>
          </a:blipFill>
        </p:spPr>
      </p:sp>
      <p:sp>
        <p:nvSpPr>
          <p:cNvPr name="Freeform 7" id="7" descr="Logotipo  Descripción generada automáticamente"/>
          <p:cNvSpPr/>
          <p:nvPr/>
        </p:nvSpPr>
        <p:spPr>
          <a:xfrm flipH="false" flipV="false" rot="-5400000">
            <a:off x="11026936" y="3199712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198" t="-1279" r="-43120" b="-4449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129460" y="4086815"/>
            <a:ext cx="6129840" cy="3723150"/>
          </a:xfrm>
          <a:custGeom>
            <a:avLst/>
            <a:gdLst/>
            <a:ahLst/>
            <a:cxnLst/>
            <a:rect r="r" b="b" t="t" l="l"/>
            <a:pathLst>
              <a:path h="3723150" w="6129840">
                <a:moveTo>
                  <a:pt x="0" y="0"/>
                </a:moveTo>
                <a:lnTo>
                  <a:pt x="6129840" y="0"/>
                </a:lnTo>
                <a:lnTo>
                  <a:pt x="6129840" y="3723150"/>
                </a:lnTo>
                <a:lnTo>
                  <a:pt x="0" y="3723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2" r="0" b="-1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7374" y="3861579"/>
            <a:ext cx="9423790" cy="525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hogares compartidos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suelen surgir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conflictos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por falta de organización: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Dudas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sobre quién debe pagar qué gastos.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Desacuerdos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 la asignación de tareas.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roblemas de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comunicación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interna.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Falta de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reglas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claras y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transparencia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Esto genera fricciones, pérdida de tiempo y un ambie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nte poco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colaborativo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RoomAid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nace para centralizar la gestión del hogar en una sola aplicación.</a:t>
            </a:r>
          </a:p>
          <a:p>
            <a:pPr algn="l" marL="1088842" indent="-544421" lvl="1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461" y="1658994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589976" y="304628"/>
            <a:ext cx="4052948" cy="3415398"/>
          </a:xfrm>
          <a:custGeom>
            <a:avLst/>
            <a:gdLst/>
            <a:ahLst/>
            <a:cxnLst/>
            <a:rect r="r" b="b" t="t" l="l"/>
            <a:pathLst>
              <a:path h="3415398" w="4052948">
                <a:moveTo>
                  <a:pt x="0" y="0"/>
                </a:moveTo>
                <a:lnTo>
                  <a:pt x="4052948" y="0"/>
                </a:lnTo>
                <a:lnTo>
                  <a:pt x="4052948" y="3415398"/>
                </a:lnTo>
                <a:lnTo>
                  <a:pt x="0" y="341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89" t="-15858" r="-98268" b="-5979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5" t="-52039" r="-483896" b="-53438"/>
            </a:stretch>
          </a:blipFill>
        </p:spPr>
      </p:sp>
      <p:sp>
        <p:nvSpPr>
          <p:cNvPr name="Freeform 6" id="6" descr="Imagen que contiene Forma  Descripción generada automáticamente"/>
          <p:cNvSpPr/>
          <p:nvPr/>
        </p:nvSpPr>
        <p:spPr>
          <a:xfrm flipH="false" flipV="false" rot="0">
            <a:off x="14794588" y="6854125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319" t="-5159" r="-45618" b="-7441"/>
            </a:stretch>
          </a:blipFill>
        </p:spPr>
      </p:sp>
      <p:sp>
        <p:nvSpPr>
          <p:cNvPr name="Freeform 7" id="7" descr="Logotipo  Descripción generada automáticamente"/>
          <p:cNvSpPr/>
          <p:nvPr/>
        </p:nvSpPr>
        <p:spPr>
          <a:xfrm flipH="false" flipV="false" rot="-5400000">
            <a:off x="11426088" y="3129858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198" t="-1279" r="-43120" b="-4449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676782" y="4385697"/>
            <a:ext cx="2905775" cy="2905775"/>
          </a:xfrm>
          <a:custGeom>
            <a:avLst/>
            <a:gdLst/>
            <a:ahLst/>
            <a:cxnLst/>
            <a:rect r="r" b="b" t="t" l="l"/>
            <a:pathLst>
              <a:path h="2905775" w="2905775">
                <a:moveTo>
                  <a:pt x="0" y="0"/>
                </a:moveTo>
                <a:lnTo>
                  <a:pt x="2905774" y="0"/>
                </a:lnTo>
                <a:lnTo>
                  <a:pt x="2905774" y="2905774"/>
                </a:lnTo>
                <a:lnTo>
                  <a:pt x="0" y="2905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03359" y="3305475"/>
            <a:ext cx="9898509" cy="6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entralización: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una sola app que unifique finanzas, tareas,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comunicación y reglas.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ransparencia: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cada aporte y res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ponsabilidad queda registrado y visible para todos.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Motivación: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gamificación para que las tareas y aportes se cumplan de forma justa.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Flexibilidad: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pensada para estudiantes, “roomies”, familias extendidas y hogares de cualquier tamaño.</a:t>
            </a:r>
          </a:p>
          <a:p>
            <a:pPr algn="l">
              <a:lnSpc>
                <a:spcPts val="3447"/>
              </a:lnSpc>
            </a:pPr>
          </a:p>
          <a:p>
            <a:pPr algn="l" marL="1088843" indent="-544421" lvl="1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DAGxN3CchIw</dc:identifier>
  <dcterms:modified xsi:type="dcterms:W3CDTF">2011-08-01T06:04:30Z</dcterms:modified>
  <cp:revision>1</cp:revision>
  <dc:title>Copia de Motion Graphics App Pitch Deck by Slidesgo.pptx</dc:title>
</cp:coreProperties>
</file>